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s/slide7.xml" ContentType="application/vnd.openxmlformats-officedocument.presentationml.slide+xml"/>
  <Override PartName="/ppt/notesSlides/notesSlide1.xml" ContentType="application/vnd.openxmlformats-officedocument.presentationml.notesSlide+xml"/>
  <Override PartName="/ppt/theme/theme4.xml" ContentType="application/vnd.openxmlformats-officedocument.theme+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s/slide8.xml" ContentType="application/vnd.openxmlformats-officedocument.presentationml.slide+xml"/>
  <Override PartName="/ppt/notesSlides/notesSlide2.xml" ContentType="application/vnd.openxmlformats-officedocument.presentationml.notes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Masters/slideMaster2.xml" ContentType="application/vnd.openxmlformats-officedocument.presentationml.slideMaster+xml"/>
  <Override PartName="/ppt/slides/slide4.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7" r:id="rId1"/>
    <p:sldMasterId id="2147483674" r:id="rId2"/>
  </p:sldMasterIdLst>
  <p:notesMasterIdLst>
    <p:notesMasterId r:id="rId12"/>
  </p:notesMasterIdLst>
  <p:handoutMasterIdLst>
    <p:handoutMasterId r:id="rId13"/>
  </p:handoutMasterIdLst>
  <p:sldIdLst>
    <p:sldId id="258" r:id="rId3"/>
    <p:sldId id="569" r:id="rId4"/>
    <p:sldId id="547" r:id="rId5"/>
    <p:sldId id="572" r:id="rId6"/>
    <p:sldId id="558" r:id="rId7"/>
    <p:sldId id="570" r:id="rId8"/>
    <p:sldId id="564" r:id="rId9"/>
    <p:sldId id="568" r:id="rId10"/>
    <p:sldId id="567" r:id="rId1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9DCA75"/>
    <a:srgbClr val="93CA4D"/>
    <a:srgbClr val="9BBB65"/>
    <a:srgbClr val="83BB9A"/>
    <a:srgbClr val="5DC114"/>
    <a:srgbClr val="12AFAD"/>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89967" autoAdjust="0"/>
  </p:normalViewPr>
  <p:slideViewPr>
    <p:cSldViewPr snapToGrid="0" snapToObjects="1">
      <p:cViewPr varScale="1">
        <p:scale>
          <a:sx n="148" d="100"/>
          <a:sy n="148" d="100"/>
        </p:scale>
        <p:origin x="-131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A2982EF1-18F4-7F4C-A345-9A5603C1DFEC}" type="datetime1">
              <a:rPr lang="en-US"/>
              <a:pPr>
                <a:defRPr/>
              </a:pPr>
              <a:t>9/29/11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315C0076-5F81-A448-BABA-4B70A6EF0D85}"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10408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BCA1EE4-EEE4-7240-8A21-BEB0B75AA634}" type="datetime1">
              <a:rPr lang="en-US"/>
              <a:pPr>
                <a:defRPr/>
              </a:pPr>
              <a:t>9/29/11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BF178DD-CC91-B84B-9186-3152D41E2E07}"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4806943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11268" name="Slide Number Placeholder 3"/>
          <p:cNvSpPr>
            <a:spLocks noGrp="1"/>
          </p:cNvSpPr>
          <p:nvPr>
            <p:ph type="sldNum" sz="quarter" idx="5"/>
          </p:nvPr>
        </p:nvSpPr>
        <p:spPr bwMode="auto">
          <a:noFill/>
          <a:ln>
            <a:miter lim="800000"/>
            <a:headEnd/>
            <a:tailEnd/>
          </a:ln>
        </p:spPr>
        <p:txBody>
          <a:bodyPr/>
          <a:lstStyle/>
          <a:p>
            <a:fld id="{5DB0F94D-B113-AD41-B615-FB44B82E2F78}" type="slidenum">
              <a:rPr lang="en-US"/>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11268" name="Slide Number Placeholder 3"/>
          <p:cNvSpPr>
            <a:spLocks noGrp="1"/>
          </p:cNvSpPr>
          <p:nvPr>
            <p:ph type="sldNum" sz="quarter" idx="5"/>
          </p:nvPr>
        </p:nvSpPr>
        <p:spPr bwMode="auto">
          <a:noFill/>
          <a:ln>
            <a:miter lim="800000"/>
            <a:headEnd/>
            <a:tailEnd/>
          </a:ln>
        </p:spPr>
        <p:txBody>
          <a:bodyPr/>
          <a:lstStyle/>
          <a:p>
            <a:fld id="{5DB0F94D-B113-AD41-B615-FB44B82E2F78}" type="slidenum">
              <a:rPr lang="en-US"/>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11268" name="Slide Number Placeholder 3"/>
          <p:cNvSpPr>
            <a:spLocks noGrp="1"/>
          </p:cNvSpPr>
          <p:nvPr>
            <p:ph type="sldNum" sz="quarter" idx="5"/>
          </p:nvPr>
        </p:nvSpPr>
        <p:spPr bwMode="auto">
          <a:noFill/>
          <a:ln>
            <a:miter lim="800000"/>
            <a:headEnd/>
            <a:tailEnd/>
          </a:ln>
        </p:spPr>
        <p:txBody>
          <a:bodyPr/>
          <a:lstStyle/>
          <a:p>
            <a:fld id="{5DB0F94D-B113-AD41-B615-FB44B82E2F78}" type="slidenum">
              <a:rPr lang="en-US"/>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flow</a:t>
            </a:r>
            <a:endParaRPr lang="en-US" dirty="0"/>
          </a:p>
        </p:txBody>
      </p:sp>
      <p:sp>
        <p:nvSpPr>
          <p:cNvPr id="4" name="Slide Number Placeholder 3"/>
          <p:cNvSpPr>
            <a:spLocks noGrp="1"/>
          </p:cNvSpPr>
          <p:nvPr>
            <p:ph type="sldNum" sz="quarter" idx="10"/>
          </p:nvPr>
        </p:nvSpPr>
        <p:spPr/>
        <p:txBody>
          <a:bodyPr/>
          <a:lstStyle/>
          <a:p>
            <a:pPr>
              <a:defRPr/>
            </a:pPr>
            <a:fld id="{CBF178DD-CC91-B84B-9186-3152D41E2E07}"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*All</a:t>
            </a:r>
            <a:r>
              <a:rPr lang="en-US" sz="1000" baseline="0" dirty="0" smtClean="0"/>
              <a:t> fields requested. User is able to enter zip only and move on to next step, but all fields are positioned equally and users are prompted to complete all fields to move forward.</a:t>
            </a:r>
          </a:p>
          <a:p>
            <a:r>
              <a:rPr lang="en-US" sz="1000" baseline="0" dirty="0" smtClean="0"/>
              <a:t>**Get Best Price option included only if user has not submitted full info in a previous step.</a:t>
            </a:r>
          </a:p>
          <a:p>
            <a:r>
              <a:rPr lang="en-US" sz="1000" baseline="0" dirty="0" smtClean="0"/>
              <a:t>Promo Code field is dynamic, only appearing at first-time entry</a:t>
            </a:r>
            <a:endParaRPr lang="en-US" sz="1000" dirty="0"/>
          </a:p>
        </p:txBody>
      </p:sp>
      <p:sp>
        <p:nvSpPr>
          <p:cNvPr id="4" name="Slide Number Placeholder 3"/>
          <p:cNvSpPr>
            <a:spLocks noGrp="1"/>
          </p:cNvSpPr>
          <p:nvPr>
            <p:ph type="sldNum" sz="quarter" idx="10"/>
          </p:nvPr>
        </p:nvSpPr>
        <p:spPr/>
        <p:txBody>
          <a:bodyPr/>
          <a:lstStyle/>
          <a:p>
            <a:pPr>
              <a:defRPr/>
            </a:pPr>
            <a:fld id="{CBF178DD-CC91-B84B-9186-3152D41E2E07}" type="slidenum">
              <a:rPr lang="en-US" smtClean="0"/>
              <a:pPr>
                <a:defRPr/>
              </a:pPr>
              <a:t>7</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02094670"/>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“Name*,</a:t>
            </a:r>
            <a:r>
              <a:rPr lang="en-US" baseline="0" dirty="0" smtClean="0"/>
              <a:t> Address*, Zip*” is now dotted line.  If a user gets to Help Me Choose from the Plans In Your Area path, they may have already given us this information.  In this scenario, this info would be stored and this step in this path could be skipped.</a:t>
            </a:r>
            <a:endParaRPr lang="en-US" dirty="0"/>
          </a:p>
        </p:txBody>
      </p:sp>
      <p:sp>
        <p:nvSpPr>
          <p:cNvPr id="4" name="Slide Number Placeholder 3"/>
          <p:cNvSpPr>
            <a:spLocks noGrp="1"/>
          </p:cNvSpPr>
          <p:nvPr>
            <p:ph type="sldNum" sz="quarter" idx="10"/>
          </p:nvPr>
        </p:nvSpPr>
        <p:spPr/>
        <p:txBody>
          <a:bodyPr/>
          <a:lstStyle/>
          <a:p>
            <a:pPr>
              <a:defRPr/>
            </a:pPr>
            <a:fld id="{CBF178DD-CC91-B84B-9186-3152D41E2E07}" type="slidenum">
              <a:rPr lang="en-US" smtClean="0"/>
              <a:pPr>
                <a:defRPr/>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Master" Target="../slideMasters/slideMaster2.xml"/><Relationship Id="rId2"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Master" Target="../slideMasters/slideMaster2.xml"/><Relationship Id="rId2" Type="http://schemas.openxmlformats.org/officeDocument/2006/relationships/image" Target="../media/image5.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Master" Target="../slideMasters/slideMaster2.xml"/><Relationship Id="rId2" Type="http://schemas.openxmlformats.org/officeDocument/2006/relationships/image" Target="../media/image5.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userDrawn="1">
  <p:cSld name="1_Title Slide">
    <p:spTree>
      <p:nvGrpSpPr>
        <p:cNvPr id="1" name=""/>
        <p:cNvGrpSpPr/>
        <p:nvPr/>
      </p:nvGrpSpPr>
      <p:grpSpPr>
        <a:xfrm>
          <a:off x="0" y="0"/>
          <a:ext cx="0" cy="0"/>
          <a:chOff x="0" y="0"/>
          <a:chExt cx="0" cy="0"/>
        </a:xfrm>
      </p:grpSpPr>
      <p:sp>
        <p:nvSpPr>
          <p:cNvPr id="3" name="Title Placeholder 9"/>
          <p:cNvSpPr>
            <a:spLocks noGrp="1"/>
          </p:cNvSpPr>
          <p:nvPr>
            <p:ph type="title"/>
          </p:nvPr>
        </p:nvSpPr>
        <p:spPr>
          <a:xfrm>
            <a:off x="1384300" y="3962400"/>
            <a:ext cx="6337300" cy="1778000"/>
          </a:xfrm>
          <a:prstGeom prst="rect">
            <a:avLst/>
          </a:prstGeom>
        </p:spPr>
        <p:txBody>
          <a:bodyPr vert="horz" lIns="91440" tIns="45720" rIns="91440" bIns="45720" rtlCol="0" anchor="ctr">
            <a:normAutofit/>
          </a:bodyPr>
          <a:lstStyle>
            <a:lvl1pPr>
              <a:defRPr sz="2800">
                <a:solidFill>
                  <a:srgbClr val="12AFAD"/>
                </a:solidFill>
                <a:latin typeface="Arial"/>
                <a:cs typeface="Arial"/>
              </a:defRPr>
            </a:lvl1pPr>
          </a:lstStyle>
          <a:p>
            <a:r>
              <a:rPr lang="en-US" dirty="0"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1_Custom Layout">
    <p:spTree>
      <p:nvGrpSpPr>
        <p:cNvPr id="1" name=""/>
        <p:cNvGrpSpPr/>
        <p:nvPr/>
      </p:nvGrpSpPr>
      <p:grpSpPr>
        <a:xfrm>
          <a:off x="0" y="0"/>
          <a:ext cx="0" cy="0"/>
          <a:chOff x="0" y="0"/>
          <a:chExt cx="0" cy="0"/>
        </a:xfrm>
      </p:grpSpPr>
      <p:pic>
        <p:nvPicPr>
          <p:cNvPr id="4" name="Picture 6" descr="Up_art_3.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9" descr="FCP_LOGO_EngTag.eps"/>
          <p:cNvPicPr>
            <a:picLocks noChangeAspect="1"/>
          </p:cNvPicPr>
          <p:nvPr userDrawn="1"/>
        </p:nvPicPr>
        <p:blipFill>
          <a:blip r:embed="rId3"/>
          <a:srcRect/>
          <a:stretch>
            <a:fillRect/>
          </a:stretch>
        </p:blipFill>
        <p:spPr bwMode="auto">
          <a:xfrm>
            <a:off x="7366000" y="6211888"/>
            <a:ext cx="1539875" cy="454025"/>
          </a:xfrm>
          <a:prstGeom prst="rect">
            <a:avLst/>
          </a:prstGeom>
          <a:noFill/>
          <a:ln w="9525">
            <a:noFill/>
            <a:miter lim="800000"/>
            <a:headEnd/>
            <a:tailEnd/>
          </a:ln>
        </p:spPr>
      </p:pic>
      <p:sp>
        <p:nvSpPr>
          <p:cNvPr id="7" name="TextBox 4"/>
          <p:cNvSpPr txBox="1">
            <a:spLocks noChangeArrowheads="1"/>
          </p:cNvSpPr>
          <p:nvPr userDrawn="1"/>
        </p:nvSpPr>
        <p:spPr bwMode="auto">
          <a:xfrm>
            <a:off x="2095500" y="6858000"/>
            <a:ext cx="7048500" cy="215900"/>
          </a:xfrm>
          <a:prstGeom prst="rect">
            <a:avLst/>
          </a:prstGeom>
          <a:noFill/>
          <a:ln>
            <a:noFill/>
          </a:ln>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algn="r" eaLnBrk="1" hangingPunct="1">
              <a:defRPr/>
            </a:pPr>
            <a:r>
              <a:rPr lang="en-US" sz="800" smtClean="0">
                <a:solidFill>
                  <a:srgbClr val="7F7F7F"/>
                </a:solidFill>
                <a:cs typeface="Arial" charset="0"/>
              </a:rPr>
              <a:t>First Choice Power Special Purpose, L.P. | PUCT REP Cert #10008</a:t>
            </a:r>
          </a:p>
        </p:txBody>
      </p:sp>
      <p:sp>
        <p:nvSpPr>
          <p:cNvPr id="8" name="Slide Number Placeholder 2"/>
          <p:cNvSpPr txBox="1">
            <a:spLocks/>
          </p:cNvSpPr>
          <p:nvPr userDrawn="1"/>
        </p:nvSpPr>
        <p:spPr>
          <a:xfrm>
            <a:off x="1298575" y="6435725"/>
            <a:ext cx="1993900" cy="365125"/>
          </a:xfrm>
          <a:prstGeom prst="rect">
            <a:avLst/>
          </a:prstGeom>
        </p:spPr>
        <p:txBody>
          <a:bodyPr/>
          <a:lstStyle>
            <a:lvl1pPr>
              <a:defRPr sz="1200">
                <a:solidFill>
                  <a:schemeClr val="bg1">
                    <a:lumMod val="65000"/>
                  </a:schemeClr>
                </a:solidFill>
                <a:latin typeface="Arial"/>
                <a:cs typeface="Arial"/>
              </a:defRPr>
            </a:lvl1pPr>
          </a:lstStyle>
          <a:p>
            <a:pPr fontAlgn="auto">
              <a:spcBef>
                <a:spcPts val="0"/>
              </a:spcBef>
              <a:spcAft>
                <a:spcPts val="0"/>
              </a:spcAft>
              <a:defRPr/>
            </a:pPr>
            <a:r>
              <a:rPr lang="en-US" sz="1000" dirty="0" smtClean="0">
                <a:ea typeface="+mn-ea"/>
              </a:rPr>
              <a:t>Private and Confidential</a:t>
            </a:r>
          </a:p>
        </p:txBody>
      </p:sp>
      <p:pic>
        <p:nvPicPr>
          <p:cNvPr id="9" name="Picture 6" descr="image.png"/>
          <p:cNvPicPr>
            <a:picLocks noChangeAspect="1"/>
          </p:cNvPicPr>
          <p:nvPr userDrawn="1"/>
        </p:nvPicPr>
        <p:blipFill>
          <a:blip r:embed="rId4"/>
          <a:srcRect/>
          <a:stretch>
            <a:fillRect/>
          </a:stretch>
        </p:blipFill>
        <p:spPr bwMode="auto">
          <a:xfrm>
            <a:off x="79375" y="5905500"/>
            <a:ext cx="1039813" cy="785813"/>
          </a:xfrm>
          <a:prstGeom prst="rect">
            <a:avLst/>
          </a:prstGeom>
          <a:noFill/>
          <a:ln w="9525">
            <a:noFill/>
            <a:miter lim="800000"/>
            <a:headEnd/>
            <a:tailEnd/>
          </a:ln>
        </p:spPr>
      </p:pic>
      <p:sp>
        <p:nvSpPr>
          <p:cNvPr id="2" name="Title 1"/>
          <p:cNvSpPr>
            <a:spLocks noGrp="1"/>
          </p:cNvSpPr>
          <p:nvPr>
            <p:ph type="title"/>
          </p:nvPr>
        </p:nvSpPr>
        <p:spPr>
          <a:xfrm>
            <a:off x="1663700" y="647700"/>
            <a:ext cx="7035800" cy="1143000"/>
          </a:xfrm>
          <a:prstGeom prst="rect">
            <a:avLst/>
          </a:prstGeom>
        </p:spPr>
        <p:txBody>
          <a:bodyPr vert="horz" anchor="b" anchorCtr="0"/>
          <a:lstStyle>
            <a:lvl1pPr algn="l">
              <a:defRPr sz="2800">
                <a:solidFill>
                  <a:srgbClr val="12AFAD"/>
                </a:solidFill>
                <a:latin typeface="Arial"/>
                <a:cs typeface="Arial"/>
              </a:defRPr>
            </a:lvl1pPr>
          </a:lstStyle>
          <a:p>
            <a:r>
              <a:rPr lang="en-US" dirty="0" smtClean="0"/>
              <a:t>Click to edit Master title style</a:t>
            </a:r>
            <a:endParaRPr lang="en-US" dirty="0"/>
          </a:p>
        </p:txBody>
      </p:sp>
      <p:sp>
        <p:nvSpPr>
          <p:cNvPr id="6" name="Text Placeholder 5"/>
          <p:cNvSpPr>
            <a:spLocks noGrp="1"/>
          </p:cNvSpPr>
          <p:nvPr>
            <p:ph type="body" sz="quarter" idx="12"/>
          </p:nvPr>
        </p:nvSpPr>
        <p:spPr>
          <a:xfrm>
            <a:off x="1663700" y="1943100"/>
            <a:ext cx="7035800" cy="3327400"/>
          </a:xfrm>
          <a:prstGeom prst="rect">
            <a:avLst/>
          </a:prstGeom>
        </p:spPr>
        <p:txBody>
          <a:bodyPr vert="horz"/>
          <a:lstStyle>
            <a:lvl1pPr>
              <a:buFont typeface="Arial"/>
              <a:buNone/>
              <a:defRPr sz="1600">
                <a:solidFill>
                  <a:schemeClr val="bg1">
                    <a:lumMod val="65000"/>
                  </a:schemeClr>
                </a:solidFill>
              </a:defRPr>
            </a:lvl1pPr>
            <a:lvl2pPr marL="800100" indent="-342900">
              <a:buFont typeface="Arial"/>
              <a:buNone/>
              <a:defRPr sz="1600">
                <a:solidFill>
                  <a:schemeClr val="bg1">
                    <a:lumMod val="65000"/>
                  </a:schemeClr>
                </a:solidFill>
              </a:defRPr>
            </a:lvl2pPr>
            <a:lvl3pPr marL="1257300" indent="-342900">
              <a:buFont typeface="Arial"/>
              <a:buNone/>
              <a:defRPr sz="1600">
                <a:solidFill>
                  <a:schemeClr val="bg1">
                    <a:lumMod val="65000"/>
                  </a:schemeClr>
                </a:solidFill>
              </a:defRPr>
            </a:lvl3pPr>
            <a:lvl4pPr marL="1714500" indent="-342900">
              <a:buFont typeface="Arial"/>
              <a:buNone/>
              <a:defRPr sz="1600">
                <a:solidFill>
                  <a:schemeClr val="bg1">
                    <a:lumMod val="65000"/>
                  </a:schemeClr>
                </a:solidFill>
              </a:defRPr>
            </a:lvl4pPr>
            <a:lvl5pPr marL="2171700" indent="-342900">
              <a:buFont typeface="Arial"/>
              <a:buNone/>
              <a:defRPr sz="1600">
                <a:solidFill>
                  <a:schemeClr val="bg1">
                    <a:lumMod val="6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Slide Number Placeholder 2"/>
          <p:cNvSpPr>
            <a:spLocks noGrp="1"/>
          </p:cNvSpPr>
          <p:nvPr>
            <p:ph type="sldNum" sz="quarter" idx="13"/>
          </p:nvPr>
        </p:nvSpPr>
        <p:spPr>
          <a:xfrm>
            <a:off x="-19050" y="6492875"/>
            <a:ext cx="9163050" cy="365125"/>
          </a:xfrm>
          <a:prstGeom prst="rect">
            <a:avLst/>
          </a:prstGeom>
        </p:spPr>
        <p:txBody>
          <a:bodyPr vert="horz" wrap="square" lIns="91440" tIns="45720" rIns="91440" bIns="45720" numCol="1" anchor="t" anchorCtr="0" compatLnSpc="1">
            <a:prstTxWarp prst="textNoShape">
              <a:avLst/>
            </a:prstTxWarp>
          </a:bodyPr>
          <a:lstStyle>
            <a:lvl1pPr algn="ctr">
              <a:defRPr sz="1200">
                <a:solidFill>
                  <a:srgbClr val="A6A6A6"/>
                </a:solidFill>
                <a:ea typeface="Arial" charset="0"/>
                <a:cs typeface="Arial" charset="0"/>
              </a:defRPr>
            </a:lvl1pPr>
          </a:lstStyle>
          <a:p>
            <a:pPr>
              <a:defRPr/>
            </a:pPr>
            <a:fld id="{A2C4CF71-7EEE-384E-9D79-12B366DCA84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Title Slide">
    <p:spTree>
      <p:nvGrpSpPr>
        <p:cNvPr id="1" name=""/>
        <p:cNvGrpSpPr/>
        <p:nvPr/>
      </p:nvGrpSpPr>
      <p:grpSpPr>
        <a:xfrm>
          <a:off x="0" y="0"/>
          <a:ext cx="0" cy="0"/>
          <a:chOff x="0" y="0"/>
          <a:chExt cx="0" cy="0"/>
        </a:xfrm>
      </p:grpSpPr>
      <p:pic>
        <p:nvPicPr>
          <p:cNvPr id="4" name="Picture 6" descr="Up_art_3.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9" descr="FCP_LOGO_EngTag.eps"/>
          <p:cNvPicPr>
            <a:picLocks noChangeAspect="1"/>
          </p:cNvPicPr>
          <p:nvPr userDrawn="1"/>
        </p:nvPicPr>
        <p:blipFill>
          <a:blip r:embed="rId3"/>
          <a:srcRect/>
          <a:stretch>
            <a:fillRect/>
          </a:stretch>
        </p:blipFill>
        <p:spPr bwMode="auto">
          <a:xfrm>
            <a:off x="7366000" y="6211888"/>
            <a:ext cx="1539875" cy="454025"/>
          </a:xfrm>
          <a:prstGeom prst="rect">
            <a:avLst/>
          </a:prstGeom>
          <a:noFill/>
          <a:ln w="9525">
            <a:noFill/>
            <a:miter lim="800000"/>
            <a:headEnd/>
            <a:tailEnd/>
          </a:ln>
        </p:spPr>
      </p:pic>
      <p:sp>
        <p:nvSpPr>
          <p:cNvPr id="6" name="TextBox 4"/>
          <p:cNvSpPr txBox="1">
            <a:spLocks noChangeArrowheads="1"/>
          </p:cNvSpPr>
          <p:nvPr userDrawn="1"/>
        </p:nvSpPr>
        <p:spPr bwMode="auto">
          <a:xfrm>
            <a:off x="2095500" y="6858000"/>
            <a:ext cx="7048500" cy="215900"/>
          </a:xfrm>
          <a:prstGeom prst="rect">
            <a:avLst/>
          </a:prstGeom>
          <a:noFill/>
          <a:ln>
            <a:noFill/>
          </a:ln>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algn="r" eaLnBrk="1" hangingPunct="1">
              <a:defRPr/>
            </a:pPr>
            <a:r>
              <a:rPr lang="en-US" sz="800" smtClean="0">
                <a:solidFill>
                  <a:srgbClr val="7F7F7F"/>
                </a:solidFill>
                <a:cs typeface="Arial" charset="0"/>
              </a:rPr>
              <a:t>First Choice Power Special Purpose, L.P. | PUCT REP Cert #10008</a:t>
            </a:r>
          </a:p>
        </p:txBody>
      </p:sp>
      <p:sp>
        <p:nvSpPr>
          <p:cNvPr id="7" name="Slide Number Placeholder 2"/>
          <p:cNvSpPr txBox="1">
            <a:spLocks/>
          </p:cNvSpPr>
          <p:nvPr userDrawn="1"/>
        </p:nvSpPr>
        <p:spPr>
          <a:xfrm>
            <a:off x="1298575" y="6435725"/>
            <a:ext cx="1993900" cy="365125"/>
          </a:xfrm>
          <a:prstGeom prst="rect">
            <a:avLst/>
          </a:prstGeom>
        </p:spPr>
        <p:txBody>
          <a:bodyPr/>
          <a:lstStyle>
            <a:lvl1pPr>
              <a:defRPr sz="1200">
                <a:solidFill>
                  <a:schemeClr val="bg1">
                    <a:lumMod val="65000"/>
                  </a:schemeClr>
                </a:solidFill>
                <a:latin typeface="Arial"/>
                <a:cs typeface="Arial"/>
              </a:defRPr>
            </a:lvl1pPr>
          </a:lstStyle>
          <a:p>
            <a:pPr fontAlgn="auto">
              <a:spcBef>
                <a:spcPts val="0"/>
              </a:spcBef>
              <a:spcAft>
                <a:spcPts val="0"/>
              </a:spcAft>
              <a:defRPr/>
            </a:pPr>
            <a:r>
              <a:rPr lang="en-US" sz="1000" dirty="0" smtClean="0">
                <a:ea typeface="+mn-ea"/>
              </a:rPr>
              <a:t>Private and Confidential</a:t>
            </a:r>
          </a:p>
        </p:txBody>
      </p:sp>
      <p:pic>
        <p:nvPicPr>
          <p:cNvPr id="8" name="Picture 6" descr="image.png"/>
          <p:cNvPicPr>
            <a:picLocks noChangeAspect="1"/>
          </p:cNvPicPr>
          <p:nvPr userDrawn="1"/>
        </p:nvPicPr>
        <p:blipFill>
          <a:blip r:embed="rId4"/>
          <a:srcRect/>
          <a:stretch>
            <a:fillRect/>
          </a:stretch>
        </p:blipFill>
        <p:spPr bwMode="auto">
          <a:xfrm>
            <a:off x="79375" y="5905500"/>
            <a:ext cx="1039813" cy="785813"/>
          </a:xfrm>
          <a:prstGeom prst="rect">
            <a:avLst/>
          </a:prstGeom>
          <a:noFill/>
          <a:ln w="9525">
            <a:noFill/>
            <a:miter lim="800000"/>
            <a:headEnd/>
            <a:tailEnd/>
          </a:ln>
        </p:spPr>
      </p:pic>
      <p:sp>
        <p:nvSpPr>
          <p:cNvPr id="3" name="Picture Placeholder 2"/>
          <p:cNvSpPr>
            <a:spLocks noGrp="1"/>
          </p:cNvSpPr>
          <p:nvPr>
            <p:ph type="pic" idx="1"/>
          </p:nvPr>
        </p:nvSpPr>
        <p:spPr>
          <a:xfrm>
            <a:off x="1663700" y="1917695"/>
            <a:ext cx="5294312" cy="397073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9" name="Title 1"/>
          <p:cNvSpPr>
            <a:spLocks noGrp="1"/>
          </p:cNvSpPr>
          <p:nvPr>
            <p:ph type="title"/>
          </p:nvPr>
        </p:nvSpPr>
        <p:spPr>
          <a:xfrm>
            <a:off x="1663700" y="673095"/>
            <a:ext cx="7035800" cy="1143000"/>
          </a:xfrm>
          <a:prstGeom prst="rect">
            <a:avLst/>
          </a:prstGeom>
        </p:spPr>
        <p:txBody>
          <a:bodyPr vert="horz" anchor="b" anchorCtr="0"/>
          <a:lstStyle>
            <a:lvl1pPr algn="l">
              <a:defRPr sz="2800">
                <a:solidFill>
                  <a:srgbClr val="12AFAD"/>
                </a:solidFill>
                <a:latin typeface="Arial"/>
                <a:cs typeface="Arial"/>
              </a:defRPr>
            </a:lvl1pPr>
          </a:lstStyle>
          <a:p>
            <a:r>
              <a:rPr lang="en-US" dirty="0" smtClean="0"/>
              <a:t>Click to edit Master title style</a:t>
            </a:r>
            <a:endParaRPr lang="en-US" dirty="0"/>
          </a:p>
        </p:txBody>
      </p:sp>
      <p:sp>
        <p:nvSpPr>
          <p:cNvPr id="10" name="Slide Number Placeholder 2"/>
          <p:cNvSpPr>
            <a:spLocks noGrp="1"/>
          </p:cNvSpPr>
          <p:nvPr>
            <p:ph type="sldNum" sz="quarter" idx="10"/>
          </p:nvPr>
        </p:nvSpPr>
        <p:spPr>
          <a:xfrm>
            <a:off x="0" y="6492875"/>
            <a:ext cx="9144000" cy="365125"/>
          </a:xfrm>
          <a:prstGeom prst="rect">
            <a:avLst/>
          </a:prstGeom>
        </p:spPr>
        <p:txBody>
          <a:bodyPr vert="horz" wrap="square" lIns="91440" tIns="45720" rIns="91440" bIns="45720" numCol="1" anchor="t" anchorCtr="0" compatLnSpc="1">
            <a:prstTxWarp prst="textNoShape">
              <a:avLst/>
            </a:prstTxWarp>
          </a:bodyPr>
          <a:lstStyle>
            <a:lvl1pPr algn="ctr">
              <a:defRPr sz="1200">
                <a:solidFill>
                  <a:srgbClr val="A6A6A6"/>
                </a:solidFill>
                <a:ea typeface="Arial" charset="0"/>
                <a:cs typeface="Arial" charset="0"/>
              </a:defRPr>
            </a:lvl1pPr>
          </a:lstStyle>
          <a:p>
            <a:pPr>
              <a:defRPr/>
            </a:pPr>
            <a:fld id="{3512AB20-5CD1-6741-89D2-A82807FDBB8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Custom Layout">
    <p:spTree>
      <p:nvGrpSpPr>
        <p:cNvPr id="1" name=""/>
        <p:cNvGrpSpPr/>
        <p:nvPr/>
      </p:nvGrpSpPr>
      <p:grpSpPr>
        <a:xfrm>
          <a:off x="0" y="0"/>
          <a:ext cx="0" cy="0"/>
          <a:chOff x="0" y="0"/>
          <a:chExt cx="0" cy="0"/>
        </a:xfrm>
      </p:grpSpPr>
      <p:pic>
        <p:nvPicPr>
          <p:cNvPr id="3" name="Picture 6" descr="Up_art_3.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4" name="Picture 9" descr="FCP_LOGO_EngTag.eps"/>
          <p:cNvPicPr>
            <a:picLocks noChangeAspect="1"/>
          </p:cNvPicPr>
          <p:nvPr userDrawn="1"/>
        </p:nvPicPr>
        <p:blipFill>
          <a:blip r:embed="rId3"/>
          <a:srcRect/>
          <a:stretch>
            <a:fillRect/>
          </a:stretch>
        </p:blipFill>
        <p:spPr bwMode="auto">
          <a:xfrm>
            <a:off x="7366000" y="6211888"/>
            <a:ext cx="1539875" cy="454025"/>
          </a:xfrm>
          <a:prstGeom prst="rect">
            <a:avLst/>
          </a:prstGeom>
          <a:noFill/>
          <a:ln w="9525">
            <a:noFill/>
            <a:miter lim="800000"/>
            <a:headEnd/>
            <a:tailEnd/>
          </a:ln>
        </p:spPr>
      </p:pic>
      <p:sp>
        <p:nvSpPr>
          <p:cNvPr id="5" name="TextBox 4"/>
          <p:cNvSpPr txBox="1">
            <a:spLocks noChangeArrowheads="1"/>
          </p:cNvSpPr>
          <p:nvPr userDrawn="1"/>
        </p:nvSpPr>
        <p:spPr bwMode="auto">
          <a:xfrm>
            <a:off x="2095500" y="6858000"/>
            <a:ext cx="7048500" cy="215900"/>
          </a:xfrm>
          <a:prstGeom prst="rect">
            <a:avLst/>
          </a:prstGeom>
          <a:noFill/>
          <a:ln>
            <a:noFill/>
          </a:ln>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algn="r" eaLnBrk="1" hangingPunct="1">
              <a:defRPr/>
            </a:pPr>
            <a:r>
              <a:rPr lang="en-US" sz="800" smtClean="0">
                <a:solidFill>
                  <a:srgbClr val="7F7F7F"/>
                </a:solidFill>
                <a:cs typeface="Arial" charset="0"/>
              </a:rPr>
              <a:t>First Choice Power Special Purpose, L.P. | PUCT REP Cert #10008</a:t>
            </a:r>
          </a:p>
        </p:txBody>
      </p:sp>
      <p:sp>
        <p:nvSpPr>
          <p:cNvPr id="6" name="Slide Number Placeholder 2"/>
          <p:cNvSpPr txBox="1">
            <a:spLocks/>
          </p:cNvSpPr>
          <p:nvPr userDrawn="1"/>
        </p:nvSpPr>
        <p:spPr>
          <a:xfrm>
            <a:off x="1298575" y="6435725"/>
            <a:ext cx="1993900" cy="365125"/>
          </a:xfrm>
          <a:prstGeom prst="rect">
            <a:avLst/>
          </a:prstGeom>
        </p:spPr>
        <p:txBody>
          <a:bodyPr/>
          <a:lstStyle>
            <a:lvl1pPr>
              <a:defRPr sz="1200">
                <a:solidFill>
                  <a:schemeClr val="bg1">
                    <a:lumMod val="65000"/>
                  </a:schemeClr>
                </a:solidFill>
                <a:latin typeface="Arial"/>
                <a:cs typeface="Arial"/>
              </a:defRPr>
            </a:lvl1pPr>
          </a:lstStyle>
          <a:p>
            <a:pPr fontAlgn="auto">
              <a:spcBef>
                <a:spcPts val="0"/>
              </a:spcBef>
              <a:spcAft>
                <a:spcPts val="0"/>
              </a:spcAft>
              <a:defRPr/>
            </a:pPr>
            <a:r>
              <a:rPr lang="en-US" sz="1000" dirty="0" smtClean="0">
                <a:ea typeface="+mn-ea"/>
              </a:rPr>
              <a:t>Private and Confidential</a:t>
            </a:r>
          </a:p>
        </p:txBody>
      </p:sp>
      <p:pic>
        <p:nvPicPr>
          <p:cNvPr id="8" name="Picture 6" descr="image.png"/>
          <p:cNvPicPr>
            <a:picLocks noChangeAspect="1"/>
          </p:cNvPicPr>
          <p:nvPr userDrawn="1"/>
        </p:nvPicPr>
        <p:blipFill>
          <a:blip r:embed="rId4"/>
          <a:srcRect/>
          <a:stretch>
            <a:fillRect/>
          </a:stretch>
        </p:blipFill>
        <p:spPr bwMode="auto">
          <a:xfrm>
            <a:off x="79375" y="5905500"/>
            <a:ext cx="1039813" cy="785813"/>
          </a:xfrm>
          <a:prstGeom prst="rect">
            <a:avLst/>
          </a:prstGeom>
          <a:noFill/>
          <a:ln w="9525">
            <a:noFill/>
            <a:miter lim="800000"/>
            <a:headEnd/>
            <a:tailEnd/>
          </a:ln>
        </p:spPr>
      </p:pic>
      <p:sp>
        <p:nvSpPr>
          <p:cNvPr id="7" name="Title 1"/>
          <p:cNvSpPr>
            <a:spLocks noGrp="1"/>
          </p:cNvSpPr>
          <p:nvPr>
            <p:ph type="title"/>
          </p:nvPr>
        </p:nvSpPr>
        <p:spPr>
          <a:xfrm>
            <a:off x="1663700" y="2857500"/>
            <a:ext cx="5854700" cy="1143000"/>
          </a:xfrm>
          <a:prstGeom prst="rect">
            <a:avLst/>
          </a:prstGeom>
        </p:spPr>
        <p:txBody>
          <a:bodyPr vert="horz" anchor="ctr" anchorCtr="0"/>
          <a:lstStyle>
            <a:lvl1pPr algn="ctr">
              <a:defRPr sz="2800">
                <a:solidFill>
                  <a:srgbClr val="12AFAD"/>
                </a:solidFill>
                <a:latin typeface="Arial"/>
                <a:cs typeface="Arial"/>
              </a:defRPr>
            </a:lvl1pPr>
          </a:lstStyle>
          <a:p>
            <a:r>
              <a:rPr lang="en-US" dirty="0" smtClean="0"/>
              <a:t>Click to edit Master title style</a:t>
            </a:r>
            <a:endParaRPr lang="en-US" dirty="0"/>
          </a:p>
        </p:txBody>
      </p:sp>
      <p:sp>
        <p:nvSpPr>
          <p:cNvPr id="9" name="Slide Number Placeholder 2"/>
          <p:cNvSpPr>
            <a:spLocks noGrp="1"/>
          </p:cNvSpPr>
          <p:nvPr>
            <p:ph type="sldNum" sz="quarter" idx="10"/>
          </p:nvPr>
        </p:nvSpPr>
        <p:spPr>
          <a:xfrm>
            <a:off x="977900" y="165100"/>
            <a:ext cx="1993900" cy="365125"/>
          </a:xfrm>
          <a:prstGeom prst="rect">
            <a:avLst/>
          </a:prstGeom>
        </p:spPr>
        <p:txBody>
          <a:bodyPr vert="horz" wrap="square" lIns="91440" tIns="45720" rIns="91440" bIns="45720" numCol="1" anchor="t" anchorCtr="0" compatLnSpc="1">
            <a:prstTxWarp prst="textNoShape">
              <a:avLst/>
            </a:prstTxWarp>
          </a:bodyPr>
          <a:lstStyle>
            <a:lvl1pPr>
              <a:defRPr sz="1200">
                <a:solidFill>
                  <a:srgbClr val="A6A6A6"/>
                </a:solidFill>
                <a:ea typeface="Arial" charset="0"/>
                <a:cs typeface="Arial" charset="0"/>
              </a:defRPr>
            </a:lvl1pPr>
          </a:lstStyle>
          <a:p>
            <a:pPr>
              <a:defRPr/>
            </a:pPr>
            <a:fld id="{46CAE35E-164C-4D4A-AC2F-BEA71181831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4" Type="http://schemas.openxmlformats.org/officeDocument/2006/relationships/theme" Target="../theme/theme2.xml"/><Relationship Id="rId5" Type="http://schemas.openxmlformats.org/officeDocument/2006/relationships/image" Target="../media/image5.jpeg"/><Relationship Id="rId6" Type="http://schemas.openxmlformats.org/officeDocument/2006/relationships/image" Target="../media/image3.png"/><Relationship Id="rId7"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Ref idx="1001">
        <a:schemeClr val="bg1"/>
      </p:bgRef>
    </p:bg>
    <p:spTree>
      <p:nvGrpSpPr>
        <p:cNvPr id="1" name=""/>
        <p:cNvGrpSpPr/>
        <p:nvPr/>
      </p:nvGrpSpPr>
      <p:grpSpPr>
        <a:xfrm>
          <a:off x="0" y="0"/>
          <a:ext cx="0" cy="0"/>
          <a:chOff x="0" y="0"/>
          <a:chExt cx="0" cy="0"/>
        </a:xfrm>
      </p:grpSpPr>
      <p:pic>
        <p:nvPicPr>
          <p:cNvPr id="1026" name="Picture 9" descr="PPT_Bkgrd_layered_art_orange.jpg"/>
          <p:cNvPicPr>
            <a:picLocks noChangeAspect="1"/>
          </p:cNvPicPr>
          <p:nvPr userDrawn="1"/>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027" name="TextBox 4"/>
          <p:cNvSpPr txBox="1">
            <a:spLocks noChangeArrowheads="1"/>
          </p:cNvSpPr>
          <p:nvPr userDrawn="1"/>
        </p:nvSpPr>
        <p:spPr bwMode="auto">
          <a:xfrm>
            <a:off x="2095500" y="6858000"/>
            <a:ext cx="7048500" cy="215900"/>
          </a:xfrm>
          <a:prstGeom prst="rect">
            <a:avLst/>
          </a:prstGeom>
          <a:noFill/>
          <a:ln>
            <a:noFill/>
          </a:ln>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algn="r" eaLnBrk="1" hangingPunct="1">
              <a:defRPr/>
            </a:pPr>
            <a:r>
              <a:rPr lang="en-US" sz="800" smtClean="0">
                <a:solidFill>
                  <a:srgbClr val="7F7F7F"/>
                </a:solidFill>
                <a:cs typeface="Arial" charset="0"/>
              </a:rPr>
              <a:t>First Choice Power Special Purpose, L.P. | PUCT REP Cert #10008</a:t>
            </a:r>
          </a:p>
        </p:txBody>
      </p:sp>
      <p:pic>
        <p:nvPicPr>
          <p:cNvPr id="1028" name="Picture 2"/>
          <p:cNvPicPr>
            <a:picLocks noChangeAspect="1" noChangeArrowheads="1"/>
          </p:cNvPicPr>
          <p:nvPr userDrawn="1"/>
        </p:nvPicPr>
        <p:blipFill>
          <a:blip r:embed="rId4"/>
          <a:srcRect/>
          <a:stretch>
            <a:fillRect/>
          </a:stretch>
        </p:blipFill>
        <p:spPr bwMode="auto">
          <a:xfrm>
            <a:off x="1333500" y="1231900"/>
            <a:ext cx="6731000" cy="1981200"/>
          </a:xfrm>
          <a:prstGeom prst="rect">
            <a:avLst/>
          </a:prstGeom>
          <a:noFill/>
          <a:ln w="9525">
            <a:noFill/>
            <a:miter lim="800000"/>
            <a:headEnd/>
            <a:tailEnd/>
          </a:ln>
        </p:spPr>
      </p:pic>
      <p:pic>
        <p:nvPicPr>
          <p:cNvPr id="1029" name="Picture 5" descr="FCP_LOGO_EngTag.eps"/>
          <p:cNvPicPr>
            <a:picLocks noChangeAspect="1"/>
          </p:cNvPicPr>
          <p:nvPr userDrawn="1"/>
        </p:nvPicPr>
        <p:blipFill>
          <a:blip r:embed="rId5"/>
          <a:srcRect/>
          <a:stretch>
            <a:fillRect/>
          </a:stretch>
        </p:blipFill>
        <p:spPr bwMode="auto">
          <a:xfrm>
            <a:off x="7366000" y="6211888"/>
            <a:ext cx="1539875" cy="454025"/>
          </a:xfrm>
          <a:prstGeom prst="rect">
            <a:avLst/>
          </a:prstGeom>
          <a:noFill/>
          <a:ln w="9525">
            <a:noFill/>
            <a:miter lim="800000"/>
            <a:headEnd/>
            <a:tailEnd/>
          </a:ln>
        </p:spPr>
      </p:pic>
      <p:sp>
        <p:nvSpPr>
          <p:cNvPr id="9" name="Slide Number Placeholder 2"/>
          <p:cNvSpPr txBox="1">
            <a:spLocks/>
          </p:cNvSpPr>
          <p:nvPr userDrawn="1"/>
        </p:nvSpPr>
        <p:spPr>
          <a:xfrm>
            <a:off x="3746500" y="6326188"/>
            <a:ext cx="1993900" cy="365125"/>
          </a:xfrm>
          <a:prstGeom prst="rect">
            <a:avLst/>
          </a:prstGeom>
        </p:spPr>
        <p:txBody>
          <a:bodyPr/>
          <a:lstStyle>
            <a:lvl1pPr>
              <a:defRPr sz="1200">
                <a:solidFill>
                  <a:schemeClr val="bg1">
                    <a:lumMod val="65000"/>
                  </a:schemeClr>
                </a:solidFill>
                <a:latin typeface="Arial"/>
                <a:cs typeface="Arial"/>
              </a:defRPr>
            </a:lvl1pPr>
          </a:lstStyle>
          <a:p>
            <a:pPr algn="ctr" fontAlgn="auto">
              <a:spcBef>
                <a:spcPts val="0"/>
              </a:spcBef>
              <a:spcAft>
                <a:spcPts val="0"/>
              </a:spcAft>
              <a:defRPr/>
            </a:pPr>
            <a:r>
              <a:rPr lang="en-US" sz="1000" dirty="0" smtClean="0">
                <a:ea typeface="+mn-ea"/>
              </a:rPr>
              <a:t>Private and Confidential</a:t>
            </a:r>
          </a:p>
        </p:txBody>
      </p:sp>
      <p:pic>
        <p:nvPicPr>
          <p:cNvPr id="1031" name="Picture 6" descr="image.png"/>
          <p:cNvPicPr>
            <a:picLocks noChangeAspect="1"/>
          </p:cNvPicPr>
          <p:nvPr userDrawn="1"/>
        </p:nvPicPr>
        <p:blipFill>
          <a:blip r:embed="rId6"/>
          <a:srcRect/>
          <a:stretch>
            <a:fillRect/>
          </a:stretch>
        </p:blipFill>
        <p:spPr bwMode="auto">
          <a:xfrm>
            <a:off x="79375" y="5905500"/>
            <a:ext cx="1039813" cy="7858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09" r:id="rId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Ref idx="1001">
        <a:schemeClr val="bg1"/>
      </p:bgRef>
    </p:bg>
    <p:spTree>
      <p:nvGrpSpPr>
        <p:cNvPr id="1" name=""/>
        <p:cNvGrpSpPr/>
        <p:nvPr/>
      </p:nvGrpSpPr>
      <p:grpSpPr>
        <a:xfrm>
          <a:off x="0" y="0"/>
          <a:ext cx="0" cy="0"/>
          <a:chOff x="0" y="0"/>
          <a:chExt cx="0" cy="0"/>
        </a:xfrm>
      </p:grpSpPr>
      <p:pic>
        <p:nvPicPr>
          <p:cNvPr id="3074" name="Picture 6" descr="Up_art_3.jpg"/>
          <p:cNvPicPr>
            <a:picLocks noChangeAspect="1"/>
          </p:cNvPicPr>
          <p:nvPr userDrawn="1"/>
        </p:nvPicPr>
        <p:blipFill>
          <a:blip r:embed="rId5"/>
          <a:srcRect/>
          <a:stretch>
            <a:fillRect/>
          </a:stretch>
        </p:blipFill>
        <p:spPr bwMode="auto">
          <a:xfrm>
            <a:off x="0" y="0"/>
            <a:ext cx="9144000" cy="6858000"/>
          </a:xfrm>
          <a:prstGeom prst="rect">
            <a:avLst/>
          </a:prstGeom>
          <a:noFill/>
          <a:ln w="9525">
            <a:noFill/>
            <a:miter lim="800000"/>
            <a:headEnd/>
            <a:tailEnd/>
          </a:ln>
        </p:spPr>
      </p:pic>
      <p:pic>
        <p:nvPicPr>
          <p:cNvPr id="3075" name="Picture 9" descr="FCP_LOGO_EngTag.eps"/>
          <p:cNvPicPr>
            <a:picLocks noChangeAspect="1"/>
          </p:cNvPicPr>
          <p:nvPr userDrawn="1"/>
        </p:nvPicPr>
        <p:blipFill>
          <a:blip r:embed="rId6"/>
          <a:srcRect/>
          <a:stretch>
            <a:fillRect/>
          </a:stretch>
        </p:blipFill>
        <p:spPr bwMode="auto">
          <a:xfrm>
            <a:off x="7366000" y="6211888"/>
            <a:ext cx="1539875" cy="454025"/>
          </a:xfrm>
          <a:prstGeom prst="rect">
            <a:avLst/>
          </a:prstGeom>
          <a:noFill/>
          <a:ln w="9525">
            <a:noFill/>
            <a:miter lim="800000"/>
            <a:headEnd/>
            <a:tailEnd/>
          </a:ln>
        </p:spPr>
      </p:pic>
      <p:sp>
        <p:nvSpPr>
          <p:cNvPr id="2052" name="TextBox 4"/>
          <p:cNvSpPr txBox="1">
            <a:spLocks noChangeArrowheads="1"/>
          </p:cNvSpPr>
          <p:nvPr userDrawn="1"/>
        </p:nvSpPr>
        <p:spPr bwMode="auto">
          <a:xfrm>
            <a:off x="2095500" y="6858000"/>
            <a:ext cx="7048500" cy="215900"/>
          </a:xfrm>
          <a:prstGeom prst="rect">
            <a:avLst/>
          </a:prstGeom>
          <a:noFill/>
          <a:ln>
            <a:noFill/>
          </a:ln>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algn="r" eaLnBrk="1" hangingPunct="1">
              <a:defRPr/>
            </a:pPr>
            <a:r>
              <a:rPr lang="en-US" sz="800" smtClean="0">
                <a:solidFill>
                  <a:srgbClr val="7F7F7F"/>
                </a:solidFill>
                <a:cs typeface="Arial" charset="0"/>
              </a:rPr>
              <a:t>First Choice Power Special Purpose, L.P. | PUCT REP Cert #10008</a:t>
            </a:r>
          </a:p>
        </p:txBody>
      </p:sp>
      <p:sp>
        <p:nvSpPr>
          <p:cNvPr id="6" name="Slide Number Placeholder 2"/>
          <p:cNvSpPr txBox="1">
            <a:spLocks/>
          </p:cNvSpPr>
          <p:nvPr userDrawn="1"/>
        </p:nvSpPr>
        <p:spPr>
          <a:xfrm>
            <a:off x="1298575" y="6435725"/>
            <a:ext cx="1993900" cy="365125"/>
          </a:xfrm>
          <a:prstGeom prst="rect">
            <a:avLst/>
          </a:prstGeom>
        </p:spPr>
        <p:txBody>
          <a:bodyPr/>
          <a:lstStyle>
            <a:lvl1pPr>
              <a:defRPr sz="1200">
                <a:solidFill>
                  <a:schemeClr val="bg1">
                    <a:lumMod val="65000"/>
                  </a:schemeClr>
                </a:solidFill>
                <a:latin typeface="Arial"/>
                <a:cs typeface="Arial"/>
              </a:defRPr>
            </a:lvl1pPr>
          </a:lstStyle>
          <a:p>
            <a:pPr fontAlgn="auto">
              <a:spcBef>
                <a:spcPts val="0"/>
              </a:spcBef>
              <a:spcAft>
                <a:spcPts val="0"/>
              </a:spcAft>
              <a:defRPr/>
            </a:pPr>
            <a:r>
              <a:rPr lang="en-US" sz="1000" dirty="0" smtClean="0">
                <a:ea typeface="+mn-ea"/>
              </a:rPr>
              <a:t>Private and Confidential</a:t>
            </a:r>
          </a:p>
        </p:txBody>
      </p:sp>
      <p:pic>
        <p:nvPicPr>
          <p:cNvPr id="3078" name="Picture 6" descr="image.png"/>
          <p:cNvPicPr>
            <a:picLocks noChangeAspect="1"/>
          </p:cNvPicPr>
          <p:nvPr userDrawn="1"/>
        </p:nvPicPr>
        <p:blipFill>
          <a:blip r:embed="rId7"/>
          <a:srcRect/>
          <a:stretch>
            <a:fillRect/>
          </a:stretch>
        </p:blipFill>
        <p:spPr bwMode="auto">
          <a:xfrm>
            <a:off x="79375" y="5905500"/>
            <a:ext cx="1039813" cy="7858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10" r:id="rId1"/>
    <p:sldLayoutId id="2147484011" r:id="rId2"/>
    <p:sldLayoutId id="2147484012" r:id="rId3"/>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9218" name="Title 2"/>
          <p:cNvSpPr>
            <a:spLocks noGrp="1"/>
          </p:cNvSpPr>
          <p:nvPr>
            <p:ph type="title"/>
          </p:nvPr>
        </p:nvSpPr>
        <p:spPr bwMode="auto">
          <a:xfrm>
            <a:off x="1384300" y="3740150"/>
            <a:ext cx="6337300" cy="1778000"/>
          </a:xfrm>
          <a:noFill/>
          <a:ln>
            <a:miter lim="800000"/>
            <a:headEnd/>
            <a:tailEnd/>
          </a:ln>
        </p:spPr>
        <p:txBody>
          <a:bodyPr wrap="square" numCol="1" anchorCtr="0" compatLnSpc="1">
            <a:prstTxWarp prst="textNoShape">
              <a:avLst/>
            </a:prstTxWarp>
          </a:bodyPr>
          <a:lstStyle/>
          <a:p>
            <a:pPr eaLnBrk="1" hangingPunct="1"/>
            <a:r>
              <a:rPr lang="en-US" dirty="0" smtClean="0">
                <a:latin typeface="Arial" charset="0"/>
                <a:ea typeface="Arial" charset="0"/>
                <a:cs typeface="Arial" charset="0"/>
              </a:rPr>
              <a:t>Residential </a:t>
            </a:r>
            <a:br>
              <a:rPr lang="en-US" dirty="0" smtClean="0">
                <a:latin typeface="Arial" charset="0"/>
                <a:ea typeface="Arial" charset="0"/>
                <a:cs typeface="Arial" charset="0"/>
              </a:rPr>
            </a:br>
            <a:r>
              <a:rPr lang="en-US" dirty="0" smtClean="0">
                <a:latin typeface="Arial" charset="0"/>
                <a:ea typeface="Arial" charset="0"/>
                <a:cs typeface="Arial" charset="0"/>
              </a:rPr>
              <a:t>Online Shopping &amp; Enrollment </a:t>
            </a:r>
            <a:br>
              <a:rPr lang="en-US" dirty="0" smtClean="0">
                <a:latin typeface="Arial" charset="0"/>
                <a:ea typeface="Arial" charset="0"/>
                <a:cs typeface="Arial" charset="0"/>
              </a:rPr>
            </a:br>
            <a:r>
              <a:rPr lang="en-US" dirty="0" smtClean="0">
                <a:latin typeface="Arial" charset="0"/>
                <a:ea typeface="Arial" charset="0"/>
                <a:cs typeface="Arial" charset="0"/>
              </a:rPr>
              <a:t>User Flow</a:t>
            </a:r>
            <a:endParaRPr lang="en-US" dirty="0">
              <a:latin typeface="Arial" charset="0"/>
              <a:ea typeface="Arial"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10243" name="Title 1"/>
          <p:cNvSpPr>
            <a:spLocks noGrp="1"/>
          </p:cNvSpPr>
          <p:nvPr>
            <p:ph type="title"/>
          </p:nvPr>
        </p:nvSpPr>
        <p:spPr bwMode="auto">
          <a:xfrm>
            <a:off x="771525" y="571500"/>
            <a:ext cx="7875588" cy="430213"/>
          </a:xfrm>
          <a:ln>
            <a:miter lim="800000"/>
            <a:headEnd/>
            <a:tailEnd/>
          </a:ln>
        </p:spPr>
        <p:txBody>
          <a:bodyPr wrap="square" lIns="91440" tIns="45720" rIns="91440" bIns="45720" numCol="1" compatLnSpc="1">
            <a:prstTxWarp prst="textNoShape">
              <a:avLst/>
            </a:prstTxWarp>
          </a:bodyPr>
          <a:lstStyle/>
          <a:p>
            <a:pPr eaLnBrk="1" hangingPunct="1">
              <a:defRPr/>
            </a:pPr>
            <a:r>
              <a:rPr lang="en-US" dirty="0" smtClean="0">
                <a:latin typeface="Arial" charset="0"/>
                <a:ea typeface="Arial" charset="0"/>
                <a:cs typeface="Arial" charset="0"/>
              </a:rPr>
              <a:t>Assumptions &amp; Definitions</a:t>
            </a:r>
            <a:endParaRPr lang="en-US" i="1" dirty="0" smtClean="0">
              <a:solidFill>
                <a:schemeClr val="accent6"/>
              </a:solidFill>
              <a:latin typeface="Arial" charset="0"/>
              <a:ea typeface="Arial" charset="0"/>
              <a:cs typeface="Arial" charset="0"/>
            </a:endParaRPr>
          </a:p>
        </p:txBody>
      </p:sp>
      <p:sp>
        <p:nvSpPr>
          <p:cNvPr id="10244" name="Slide Number Placeholder 4"/>
          <p:cNvSpPr>
            <a:spLocks noGrp="1"/>
          </p:cNvSpPr>
          <p:nvPr>
            <p:ph type="sldNum" sz="quarter" idx="13"/>
          </p:nvPr>
        </p:nvSpPr>
        <p:spPr bwMode="auto">
          <a:xfrm>
            <a:off x="0" y="6675438"/>
            <a:ext cx="9144000" cy="365125"/>
          </a:xfrm>
          <a:noFill/>
          <a:ln>
            <a:miter lim="800000"/>
            <a:headEnd/>
            <a:tailEnd/>
          </a:ln>
        </p:spPr>
        <p:txBody>
          <a:bodyPr/>
          <a:lstStyle/>
          <a:p>
            <a:fld id="{73A167FD-E630-504E-95F9-20A1F567DE0C}" type="slidenum">
              <a:rPr lang="en-US" smtClean="0"/>
              <a:pPr/>
              <a:t>2</a:t>
            </a:fld>
            <a:endParaRPr lang="en-US"/>
          </a:p>
        </p:txBody>
      </p:sp>
      <p:sp>
        <p:nvSpPr>
          <p:cNvPr id="33" name="Text Placeholder 31"/>
          <p:cNvSpPr>
            <a:spLocks noGrp="1"/>
          </p:cNvSpPr>
          <p:nvPr>
            <p:ph type="body" sz="quarter" idx="12"/>
          </p:nvPr>
        </p:nvSpPr>
        <p:spPr>
          <a:xfrm>
            <a:off x="1231900" y="1371599"/>
            <a:ext cx="7035800" cy="4193279"/>
          </a:xfrm>
        </p:spPr>
        <p:txBody>
          <a:bodyPr/>
          <a:lstStyle/>
          <a:p>
            <a:r>
              <a:rPr lang="en-US" b="1" dirty="0" smtClean="0"/>
              <a:t>PROJECT ASSUMPTIONS</a:t>
            </a:r>
          </a:p>
          <a:p>
            <a:pPr>
              <a:buFont typeface="Arial"/>
              <a:buChar char="•"/>
            </a:pPr>
            <a:r>
              <a:rPr lang="en-US" dirty="0" smtClean="0"/>
              <a:t>Longer-term vision is represented here, but planning is still required to pare back functionality that is feasible for June launch</a:t>
            </a:r>
          </a:p>
          <a:p>
            <a:pPr>
              <a:buFont typeface="Arial"/>
              <a:buChar char="•"/>
            </a:pPr>
            <a:r>
              <a:rPr lang="en-US" dirty="0" smtClean="0"/>
              <a:t>Detailed background for this project (including goals, insights, and vision) are included in a separate deck</a:t>
            </a:r>
          </a:p>
          <a:p>
            <a:endParaRPr lang="en-US" b="1" dirty="0" smtClean="0"/>
          </a:p>
          <a:p>
            <a:r>
              <a:rPr lang="en-US" b="1" dirty="0" smtClean="0"/>
              <a:t>DEFINITIONS </a:t>
            </a:r>
            <a:r>
              <a:rPr lang="en-US" dirty="0" smtClean="0"/>
              <a:t>(for purposes of understanding these user flows)</a:t>
            </a:r>
          </a:p>
          <a:p>
            <a:r>
              <a:rPr lang="en-US" b="1" dirty="0" smtClean="0"/>
              <a:t>	Plan </a:t>
            </a:r>
            <a:r>
              <a:rPr lang="en-US" dirty="0" smtClean="0"/>
              <a:t>= Includes plan type, term, green/non-green</a:t>
            </a:r>
          </a:p>
          <a:p>
            <a:r>
              <a:rPr lang="en-US" dirty="0" smtClean="0"/>
              <a:t>	</a:t>
            </a:r>
            <a:r>
              <a:rPr lang="en-US" b="1" dirty="0" smtClean="0"/>
              <a:t>Plan Type or Offer </a:t>
            </a:r>
            <a:r>
              <a:rPr lang="en-US" dirty="0" smtClean="0"/>
              <a:t>=  Fixed, Variable, and Prepaid.  Green is treated as a plan option, but also as its own category for shopping purposes</a:t>
            </a:r>
          </a:p>
          <a:p>
            <a:r>
              <a:rPr lang="en-US" dirty="0" smtClean="0"/>
              <a:t>	</a:t>
            </a:r>
            <a:r>
              <a:rPr lang="en-US" b="1" dirty="0" smtClean="0"/>
              <a:t>Plan Details </a:t>
            </a:r>
            <a:r>
              <a:rPr lang="en-US" dirty="0" smtClean="0"/>
              <a:t>= Details of a specific plan which include price and deposit</a:t>
            </a:r>
          </a:p>
          <a:p>
            <a:r>
              <a:rPr lang="en-US" b="1" dirty="0" smtClean="0"/>
              <a:t>	Best Plan </a:t>
            </a:r>
            <a:r>
              <a:rPr lang="en-US" dirty="0" smtClean="0"/>
              <a:t>= Best Pricing (based on Name, Address, &amp; Zip)	</a:t>
            </a:r>
          </a:p>
          <a:p>
            <a:r>
              <a:rPr lang="en-US" b="1" dirty="0" smtClean="0"/>
              <a:t>	Standard Plan </a:t>
            </a:r>
            <a:r>
              <a:rPr lang="en-US" dirty="0" smtClean="0"/>
              <a:t>= Next Best Pricing (based on partial customer info)</a:t>
            </a:r>
          </a:p>
          <a:p>
            <a:r>
              <a:rPr lang="en-US" dirty="0" smtClean="0"/>
              <a:t>	</a:t>
            </a:r>
            <a:r>
              <a:rPr lang="en-US" b="1" dirty="0" smtClean="0"/>
              <a:t>Promo Plan </a:t>
            </a:r>
            <a:r>
              <a:rPr lang="en-US" dirty="0" smtClean="0"/>
              <a:t>= Promotional Pricing (based on targeted advertising)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16" name="Rectangle 15"/>
          <p:cNvSpPr/>
          <p:nvPr/>
        </p:nvSpPr>
        <p:spPr>
          <a:xfrm>
            <a:off x="1769064" y="4706056"/>
            <a:ext cx="2276476" cy="1091169"/>
          </a:xfrm>
          <a:prstGeom prst="rect">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 name="Rectangle 14"/>
          <p:cNvSpPr/>
          <p:nvPr/>
        </p:nvSpPr>
        <p:spPr>
          <a:xfrm>
            <a:off x="1537257" y="2936588"/>
            <a:ext cx="2752725" cy="1435100"/>
          </a:xfrm>
          <a:prstGeom prst="rect">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6" name="Rectangle 45"/>
          <p:cNvSpPr/>
          <p:nvPr/>
        </p:nvSpPr>
        <p:spPr>
          <a:xfrm>
            <a:off x="866776" y="1358901"/>
            <a:ext cx="1863724" cy="1142999"/>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36" name="Rectangle 35"/>
          <p:cNvSpPr/>
          <p:nvPr/>
        </p:nvSpPr>
        <p:spPr>
          <a:xfrm>
            <a:off x="3212068" y="1360469"/>
            <a:ext cx="2028825" cy="1142998"/>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243" name="Title 1"/>
          <p:cNvSpPr>
            <a:spLocks noGrp="1"/>
          </p:cNvSpPr>
          <p:nvPr>
            <p:ph type="title"/>
          </p:nvPr>
        </p:nvSpPr>
        <p:spPr bwMode="auto">
          <a:xfrm>
            <a:off x="771525" y="571500"/>
            <a:ext cx="7875588" cy="430213"/>
          </a:xfrm>
          <a:ln>
            <a:miter lim="800000"/>
            <a:headEnd/>
            <a:tailEnd/>
          </a:ln>
        </p:spPr>
        <p:txBody>
          <a:bodyPr wrap="square" lIns="91440" tIns="45720" rIns="91440" bIns="45720" numCol="1" compatLnSpc="1">
            <a:prstTxWarp prst="textNoShape">
              <a:avLst/>
            </a:prstTxWarp>
          </a:bodyPr>
          <a:lstStyle/>
          <a:p>
            <a:pPr eaLnBrk="1" hangingPunct="1">
              <a:defRPr/>
            </a:pPr>
            <a:r>
              <a:rPr lang="en-US" dirty="0" smtClean="0">
                <a:latin typeface="Arial" charset="0"/>
                <a:ea typeface="Arial" charset="0"/>
                <a:cs typeface="Arial" charset="0"/>
              </a:rPr>
              <a:t>User Types: </a:t>
            </a:r>
            <a:r>
              <a:rPr lang="en-US" i="1" dirty="0" smtClean="0">
                <a:solidFill>
                  <a:schemeClr val="accent6"/>
                </a:solidFill>
                <a:latin typeface="Arial" charset="0"/>
                <a:ea typeface="Arial" charset="0"/>
                <a:cs typeface="Arial" charset="0"/>
              </a:rPr>
              <a:t>Residential</a:t>
            </a:r>
          </a:p>
        </p:txBody>
      </p:sp>
      <p:sp>
        <p:nvSpPr>
          <p:cNvPr id="10244" name="Slide Number Placeholder 4"/>
          <p:cNvSpPr>
            <a:spLocks noGrp="1"/>
          </p:cNvSpPr>
          <p:nvPr>
            <p:ph type="sldNum" sz="quarter" idx="13"/>
          </p:nvPr>
        </p:nvSpPr>
        <p:spPr bwMode="auto">
          <a:xfrm>
            <a:off x="0" y="6675438"/>
            <a:ext cx="9144000" cy="365125"/>
          </a:xfrm>
          <a:noFill/>
          <a:ln>
            <a:miter lim="800000"/>
            <a:headEnd/>
            <a:tailEnd/>
          </a:ln>
        </p:spPr>
        <p:txBody>
          <a:bodyPr/>
          <a:lstStyle/>
          <a:p>
            <a:fld id="{73A167FD-E630-504E-95F9-20A1F567DE0C}" type="slidenum">
              <a:rPr lang="en-US"/>
              <a:pPr/>
              <a:t>3</a:t>
            </a:fld>
            <a:endParaRPr lang="en-US" dirty="0"/>
          </a:p>
        </p:txBody>
      </p:sp>
      <p:sp>
        <p:nvSpPr>
          <p:cNvPr id="10260" name="TextBox 63"/>
          <p:cNvSpPr txBox="1">
            <a:spLocks noChangeArrowheads="1"/>
          </p:cNvSpPr>
          <p:nvPr/>
        </p:nvSpPr>
        <p:spPr bwMode="auto">
          <a:xfrm>
            <a:off x="911226" y="1358902"/>
            <a:ext cx="1819274" cy="1077216"/>
          </a:xfrm>
          <a:prstGeom prst="rect">
            <a:avLst/>
          </a:prstGeom>
          <a:noFill/>
          <a:ln w="9525">
            <a:noFill/>
            <a:miter lim="800000"/>
            <a:headEnd/>
            <a:tailEnd/>
          </a:ln>
        </p:spPr>
        <p:txBody>
          <a:bodyPr wrap="square">
            <a:prstTxWarp prst="textNoShape">
              <a:avLst/>
            </a:prstTxWarp>
            <a:spAutoFit/>
          </a:bodyPr>
          <a:lstStyle/>
          <a:p>
            <a:r>
              <a:rPr lang="en-US" sz="1400" b="1" dirty="0" smtClean="0"/>
              <a:t>Do It Myself</a:t>
            </a:r>
          </a:p>
          <a:p>
            <a:endParaRPr lang="en-US" sz="1400" b="1" dirty="0" smtClean="0"/>
          </a:p>
          <a:p>
            <a:r>
              <a:rPr lang="en-US" sz="1200" b="1" dirty="0" smtClean="0">
                <a:solidFill>
                  <a:srgbClr val="F79646"/>
                </a:solidFill>
              </a:rPr>
              <a:t>Mindset</a:t>
            </a:r>
            <a:r>
              <a:rPr lang="en-US" sz="1200" dirty="0" smtClean="0">
                <a:solidFill>
                  <a:srgbClr val="F79646"/>
                </a:solidFill>
              </a:rPr>
              <a:t>: Provide Me Enough Info to Narrow My Own Choices</a:t>
            </a:r>
            <a:endParaRPr lang="en-US" sz="1200" dirty="0">
              <a:solidFill>
                <a:srgbClr val="F79646"/>
              </a:solidFill>
            </a:endParaRPr>
          </a:p>
        </p:txBody>
      </p:sp>
      <p:sp>
        <p:nvSpPr>
          <p:cNvPr id="35" name="TextBox 63"/>
          <p:cNvSpPr txBox="1">
            <a:spLocks noChangeArrowheads="1"/>
          </p:cNvSpPr>
          <p:nvPr/>
        </p:nvSpPr>
        <p:spPr bwMode="auto">
          <a:xfrm>
            <a:off x="3396218" y="1346198"/>
            <a:ext cx="1984375" cy="1077218"/>
          </a:xfrm>
          <a:prstGeom prst="rect">
            <a:avLst/>
          </a:prstGeom>
          <a:noFill/>
          <a:ln w="9525">
            <a:noFill/>
            <a:miter lim="800000"/>
            <a:headEnd/>
            <a:tailEnd/>
          </a:ln>
        </p:spPr>
        <p:txBody>
          <a:bodyPr wrap="square">
            <a:prstTxWarp prst="textNoShape">
              <a:avLst/>
            </a:prstTxWarp>
            <a:spAutoFit/>
          </a:bodyPr>
          <a:lstStyle/>
          <a:p>
            <a:r>
              <a:rPr lang="en-US" sz="1400" b="1" dirty="0" smtClean="0"/>
              <a:t>Guide Me</a:t>
            </a:r>
          </a:p>
          <a:p>
            <a:endParaRPr lang="en-US" sz="1400" b="1" dirty="0" smtClean="0"/>
          </a:p>
          <a:p>
            <a:r>
              <a:rPr lang="en-US" sz="1200" b="1" dirty="0" smtClean="0">
                <a:solidFill>
                  <a:srgbClr val="F79646"/>
                </a:solidFill>
              </a:rPr>
              <a:t>Mindset</a:t>
            </a:r>
            <a:r>
              <a:rPr lang="en-US" sz="1200" dirty="0" smtClean="0">
                <a:solidFill>
                  <a:srgbClr val="F79646"/>
                </a:solidFill>
              </a:rPr>
              <a:t>: Guide Me By Narrowing Choices For Me</a:t>
            </a:r>
            <a:endParaRPr lang="en-US" sz="1200" dirty="0">
              <a:solidFill>
                <a:srgbClr val="F79646"/>
              </a:solidFill>
            </a:endParaRPr>
          </a:p>
        </p:txBody>
      </p:sp>
      <p:sp>
        <p:nvSpPr>
          <p:cNvPr id="9" name="TextBox 8"/>
          <p:cNvSpPr txBox="1"/>
          <p:nvPr/>
        </p:nvSpPr>
        <p:spPr>
          <a:xfrm>
            <a:off x="1713469" y="2932459"/>
            <a:ext cx="2474913" cy="1846659"/>
          </a:xfrm>
          <a:prstGeom prst="rect">
            <a:avLst/>
          </a:prstGeom>
          <a:noFill/>
        </p:spPr>
        <p:txBody>
          <a:bodyPr wrap="square" rtlCol="0">
            <a:spAutoFit/>
          </a:bodyPr>
          <a:lstStyle/>
          <a:p>
            <a:r>
              <a:rPr lang="en-US" sz="1200" b="1" dirty="0" smtClean="0"/>
              <a:t>Needs</a:t>
            </a:r>
            <a:r>
              <a:rPr lang="en-US" sz="1200" dirty="0" smtClean="0"/>
              <a:t>: </a:t>
            </a:r>
          </a:p>
          <a:p>
            <a:pPr>
              <a:buFont typeface="Arial"/>
              <a:buChar char="•"/>
            </a:pPr>
            <a:r>
              <a:rPr lang="en-US" sz="1200" dirty="0" smtClean="0"/>
              <a:t> Give Me Choices</a:t>
            </a:r>
          </a:p>
          <a:p>
            <a:pPr>
              <a:buFont typeface="Arial"/>
              <a:buChar char="•"/>
            </a:pPr>
            <a:r>
              <a:rPr lang="en-US" sz="1200" dirty="0" smtClean="0"/>
              <a:t> Make It Easy For Me</a:t>
            </a:r>
          </a:p>
          <a:p>
            <a:pPr>
              <a:buFont typeface="Arial"/>
              <a:buChar char="•"/>
            </a:pPr>
            <a:r>
              <a:rPr lang="en-US" sz="1200" dirty="0" smtClean="0"/>
              <a:t> Offer Help Along the Way</a:t>
            </a:r>
          </a:p>
          <a:p>
            <a:pPr>
              <a:buFont typeface="Arial"/>
              <a:buChar char="•"/>
            </a:pPr>
            <a:r>
              <a:rPr lang="en-US" sz="1200" dirty="0" smtClean="0"/>
              <a:t> Provide Details &amp; Comparisons</a:t>
            </a:r>
          </a:p>
          <a:p>
            <a:pPr>
              <a:buFont typeface="Arial"/>
              <a:buChar char="•"/>
            </a:pPr>
            <a:r>
              <a:rPr lang="en-US" sz="1200" dirty="0" smtClean="0"/>
              <a:t> Allow Me To Compare to Others</a:t>
            </a:r>
          </a:p>
          <a:p>
            <a:pPr>
              <a:buFont typeface="Arial"/>
              <a:buChar char="•"/>
            </a:pPr>
            <a:r>
              <a:rPr lang="en-US" sz="1200" dirty="0" smtClean="0"/>
              <a:t> Help Me Learn More</a:t>
            </a:r>
          </a:p>
          <a:p>
            <a:pPr>
              <a:buFont typeface="Arial"/>
              <a:buChar char="•"/>
            </a:pPr>
            <a:endParaRPr lang="en-US" sz="1200" dirty="0" smtClean="0"/>
          </a:p>
          <a:p>
            <a:pPr>
              <a:buFont typeface="Arial"/>
              <a:buChar char="•"/>
            </a:pPr>
            <a:endParaRPr lang="en-US" dirty="0"/>
          </a:p>
        </p:txBody>
      </p:sp>
      <p:sp>
        <p:nvSpPr>
          <p:cNvPr id="14" name="TextBox 13"/>
          <p:cNvSpPr txBox="1"/>
          <p:nvPr/>
        </p:nvSpPr>
        <p:spPr>
          <a:xfrm>
            <a:off x="1911906" y="4786963"/>
            <a:ext cx="2276476" cy="1292662"/>
          </a:xfrm>
          <a:prstGeom prst="rect">
            <a:avLst/>
          </a:prstGeom>
          <a:noFill/>
        </p:spPr>
        <p:txBody>
          <a:bodyPr wrap="square" rtlCol="0">
            <a:spAutoFit/>
          </a:bodyPr>
          <a:lstStyle/>
          <a:p>
            <a:r>
              <a:rPr lang="en-US" sz="1200" b="1" dirty="0" smtClean="0"/>
              <a:t>Shopping Habits</a:t>
            </a:r>
            <a:r>
              <a:rPr lang="en-US" sz="1200" dirty="0" smtClean="0"/>
              <a:t>: </a:t>
            </a:r>
          </a:p>
          <a:p>
            <a:pPr>
              <a:buFont typeface="Arial"/>
              <a:buChar char="•"/>
            </a:pPr>
            <a:r>
              <a:rPr lang="en-US" sz="1200" dirty="0" smtClean="0"/>
              <a:t> Shop By Price</a:t>
            </a:r>
          </a:p>
          <a:p>
            <a:pPr>
              <a:buFont typeface="Arial"/>
              <a:buChar char="•"/>
            </a:pPr>
            <a:r>
              <a:rPr lang="en-US" sz="1200" dirty="0" smtClean="0"/>
              <a:t> Shop By Deposit</a:t>
            </a:r>
          </a:p>
          <a:p>
            <a:pPr>
              <a:buFont typeface="Arial"/>
              <a:buChar char="•"/>
            </a:pPr>
            <a:r>
              <a:rPr lang="en-US" sz="1200" dirty="0" smtClean="0"/>
              <a:t> Shop By Best Value</a:t>
            </a:r>
          </a:p>
          <a:p>
            <a:pPr>
              <a:buFont typeface="Arial"/>
              <a:buChar char="•"/>
            </a:pPr>
            <a:endParaRPr lang="en-US" sz="1200" dirty="0" smtClean="0"/>
          </a:p>
          <a:p>
            <a:pPr>
              <a:buFont typeface="Arial"/>
              <a:buChar char="•"/>
            </a:pPr>
            <a:endParaRPr lang="en-US" dirty="0"/>
          </a:p>
        </p:txBody>
      </p:sp>
      <p:sp>
        <p:nvSpPr>
          <p:cNvPr id="29" name="Text Placeholder 31"/>
          <p:cNvSpPr>
            <a:spLocks noGrp="1"/>
          </p:cNvSpPr>
          <p:nvPr>
            <p:ph type="body" sz="quarter" idx="12"/>
          </p:nvPr>
        </p:nvSpPr>
        <p:spPr>
          <a:xfrm>
            <a:off x="5664199" y="1371600"/>
            <a:ext cx="2982913" cy="3327400"/>
          </a:xfrm>
        </p:spPr>
        <p:txBody>
          <a:bodyPr/>
          <a:lstStyle/>
          <a:p>
            <a:pPr>
              <a:buFont typeface="Arial"/>
              <a:buChar char="•"/>
            </a:pPr>
            <a:r>
              <a:rPr lang="en-US" dirty="0" smtClean="0"/>
              <a:t>To solve for a future state of enrollment, we have grouped users into 2 key buckets: </a:t>
            </a:r>
          </a:p>
          <a:p>
            <a:pPr lvl="1">
              <a:buFont typeface="+mj-lt"/>
              <a:buAutoNum type="arabicPeriod"/>
            </a:pPr>
            <a:r>
              <a:rPr lang="en-US" dirty="0" smtClean="0"/>
              <a:t>Do It Myself users, and</a:t>
            </a:r>
          </a:p>
          <a:p>
            <a:pPr lvl="1">
              <a:buFont typeface="+mj-lt"/>
              <a:buAutoNum type="arabicPeriod"/>
            </a:pPr>
            <a:r>
              <a:rPr lang="en-US" dirty="0" smtClean="0"/>
              <a:t>Guide Me users</a:t>
            </a:r>
          </a:p>
          <a:p>
            <a:pPr>
              <a:buFont typeface="Arial" pitchFamily="34" charset="0"/>
              <a:buChar char="•"/>
            </a:pPr>
            <a:r>
              <a:rPr lang="en-US" dirty="0" smtClean="0"/>
              <a:t>Both groups have similar needs and potential shopping habits.  </a:t>
            </a:r>
          </a:p>
          <a:p>
            <a:pPr>
              <a:buFont typeface="Arial" pitchFamily="34" charset="0"/>
              <a:buChar char="•"/>
            </a:pPr>
            <a:r>
              <a:rPr lang="en-US" dirty="0" smtClean="0"/>
              <a:t>Key difference lies in users’ mindset and approach for selection of the right plan.</a:t>
            </a:r>
          </a:p>
          <a:p>
            <a:pPr>
              <a:buFont typeface="Arial"/>
              <a:buChar char="•"/>
            </a:pPr>
            <a:endParaRPr lang="en-US" dirty="0" smtClean="0"/>
          </a:p>
          <a:p>
            <a:r>
              <a:rPr lang="en-US" dirty="0" smtClean="0"/>
              <a:t>	 </a:t>
            </a:r>
          </a:p>
          <a:p>
            <a:endParaRPr lang="en-US" b="1" dirty="0" smtClean="0"/>
          </a:p>
        </p:txBody>
      </p:sp>
      <p:cxnSp>
        <p:nvCxnSpPr>
          <p:cNvPr id="33" name="Elbow Connector 32"/>
          <p:cNvCxnSpPr>
            <a:stCxn id="36" idx="2"/>
            <a:endCxn id="15" idx="0"/>
          </p:cNvCxnSpPr>
          <p:nvPr/>
        </p:nvCxnSpPr>
        <p:spPr>
          <a:xfrm rot="5400000">
            <a:off x="3353491" y="2063597"/>
            <a:ext cx="433121" cy="1312861"/>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7" name="Elbow Connector 36"/>
          <p:cNvCxnSpPr>
            <a:stCxn id="46" idx="2"/>
            <a:endCxn id="15" idx="0"/>
          </p:cNvCxnSpPr>
          <p:nvPr/>
        </p:nvCxnSpPr>
        <p:spPr>
          <a:xfrm rot="16200000" flipH="1">
            <a:off x="2138785" y="2161753"/>
            <a:ext cx="434688" cy="1114982"/>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15" idx="2"/>
            <a:endCxn id="16" idx="0"/>
          </p:cNvCxnSpPr>
          <p:nvPr/>
        </p:nvCxnSpPr>
        <p:spPr>
          <a:xfrm rot="5400000">
            <a:off x="2743277" y="4535713"/>
            <a:ext cx="334368" cy="6318"/>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10243" name="Title 1"/>
          <p:cNvSpPr>
            <a:spLocks noGrp="1"/>
          </p:cNvSpPr>
          <p:nvPr>
            <p:ph type="title"/>
          </p:nvPr>
        </p:nvSpPr>
        <p:spPr bwMode="auto">
          <a:xfrm>
            <a:off x="771525" y="571500"/>
            <a:ext cx="7875588" cy="430213"/>
          </a:xfrm>
          <a:ln>
            <a:miter lim="800000"/>
            <a:headEnd/>
            <a:tailEnd/>
          </a:ln>
        </p:spPr>
        <p:txBody>
          <a:bodyPr wrap="square" lIns="91440" tIns="45720" rIns="91440" bIns="45720" numCol="1" compatLnSpc="1">
            <a:prstTxWarp prst="textNoShape">
              <a:avLst/>
            </a:prstTxWarp>
          </a:bodyPr>
          <a:lstStyle/>
          <a:p>
            <a:pPr eaLnBrk="1" hangingPunct="1">
              <a:defRPr/>
            </a:pPr>
            <a:r>
              <a:rPr lang="en-US" dirty="0" smtClean="0">
                <a:latin typeface="Arial" charset="0"/>
                <a:ea typeface="Arial" charset="0"/>
                <a:cs typeface="Arial" charset="0"/>
              </a:rPr>
              <a:t>User Needs vs. Business Needs</a:t>
            </a:r>
            <a:endParaRPr lang="en-US" i="1" dirty="0" smtClean="0">
              <a:solidFill>
                <a:schemeClr val="accent6"/>
              </a:solidFill>
              <a:latin typeface="Arial" charset="0"/>
              <a:ea typeface="Arial" charset="0"/>
              <a:cs typeface="Arial" charset="0"/>
            </a:endParaRPr>
          </a:p>
        </p:txBody>
      </p:sp>
      <p:sp>
        <p:nvSpPr>
          <p:cNvPr id="10244" name="Slide Number Placeholder 4"/>
          <p:cNvSpPr>
            <a:spLocks noGrp="1"/>
          </p:cNvSpPr>
          <p:nvPr>
            <p:ph type="sldNum" sz="quarter" idx="13"/>
          </p:nvPr>
        </p:nvSpPr>
        <p:spPr bwMode="auto">
          <a:xfrm>
            <a:off x="0" y="6675438"/>
            <a:ext cx="9144000" cy="365125"/>
          </a:xfrm>
          <a:noFill/>
          <a:ln>
            <a:miter lim="800000"/>
            <a:headEnd/>
            <a:tailEnd/>
          </a:ln>
        </p:spPr>
        <p:txBody>
          <a:bodyPr/>
          <a:lstStyle/>
          <a:p>
            <a:fld id="{73A167FD-E630-504E-95F9-20A1F567DE0C}" type="slidenum">
              <a:rPr lang="en-US"/>
              <a:pPr/>
              <a:t>4</a:t>
            </a:fld>
            <a:endParaRPr lang="en-US" dirty="0"/>
          </a:p>
        </p:txBody>
      </p:sp>
      <p:sp>
        <p:nvSpPr>
          <p:cNvPr id="29" name="Text Placeholder 31"/>
          <p:cNvSpPr>
            <a:spLocks noGrp="1"/>
          </p:cNvSpPr>
          <p:nvPr>
            <p:ph type="body" sz="quarter" idx="12"/>
          </p:nvPr>
        </p:nvSpPr>
        <p:spPr>
          <a:xfrm>
            <a:off x="6350496" y="1557097"/>
            <a:ext cx="2578754" cy="3327400"/>
          </a:xfrm>
        </p:spPr>
        <p:txBody>
          <a:bodyPr/>
          <a:lstStyle/>
          <a:p>
            <a:r>
              <a:rPr lang="en-US" b="1" dirty="0" smtClean="0"/>
              <a:t>A Careful Balance</a:t>
            </a:r>
          </a:p>
          <a:p>
            <a:pPr>
              <a:buFont typeface="Arial"/>
              <a:buChar char="•"/>
            </a:pPr>
            <a:r>
              <a:rPr lang="en-US" dirty="0" smtClean="0"/>
              <a:t>End solution has to carefully balance the needs of the business with those of users</a:t>
            </a:r>
          </a:p>
          <a:p>
            <a:pPr>
              <a:buFont typeface="Arial"/>
              <a:buChar char="•"/>
            </a:pPr>
            <a:r>
              <a:rPr lang="en-US" dirty="0" smtClean="0"/>
              <a:t>Particularly important with a ‘give-then-get’ vs. ‘get-then-give’ (i.e. how much personal info a user is willing to give in order to shop)</a:t>
            </a:r>
          </a:p>
          <a:p>
            <a:pPr>
              <a:buFont typeface="Arial"/>
              <a:buChar char="•"/>
            </a:pPr>
            <a:endParaRPr lang="en-US" dirty="0" smtClean="0"/>
          </a:p>
          <a:p>
            <a:r>
              <a:rPr lang="en-US" dirty="0" smtClean="0"/>
              <a:t>	 </a:t>
            </a:r>
          </a:p>
          <a:p>
            <a:endParaRPr lang="en-US" b="1" dirty="0" smtClean="0"/>
          </a:p>
        </p:txBody>
      </p:sp>
      <p:sp>
        <p:nvSpPr>
          <p:cNvPr id="17" name="Rounded Rectangle 16"/>
          <p:cNvSpPr/>
          <p:nvPr/>
        </p:nvSpPr>
        <p:spPr>
          <a:xfrm>
            <a:off x="599371" y="1607863"/>
            <a:ext cx="2597283" cy="228302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1600" b="1" dirty="0" smtClean="0"/>
              <a:t>USER NEEDS</a:t>
            </a:r>
          </a:p>
          <a:p>
            <a:pPr>
              <a:buFont typeface="Arial"/>
              <a:buChar char="•"/>
            </a:pPr>
            <a:r>
              <a:rPr lang="en-US" sz="1400" dirty="0" smtClean="0"/>
              <a:t> Give Me Choices</a:t>
            </a:r>
          </a:p>
          <a:p>
            <a:pPr>
              <a:buFont typeface="Arial"/>
              <a:buChar char="•"/>
            </a:pPr>
            <a:r>
              <a:rPr lang="en-US" sz="1400" dirty="0" smtClean="0"/>
              <a:t> Make It Easy For Me</a:t>
            </a:r>
          </a:p>
          <a:p>
            <a:pPr>
              <a:buFont typeface="Arial"/>
              <a:buChar char="•"/>
            </a:pPr>
            <a:r>
              <a:rPr lang="en-US" sz="1400" dirty="0" smtClean="0"/>
              <a:t> Offer Help Along the Way</a:t>
            </a:r>
          </a:p>
          <a:p>
            <a:pPr>
              <a:buFont typeface="Arial"/>
              <a:buChar char="•"/>
            </a:pPr>
            <a:r>
              <a:rPr lang="en-US" sz="1400" dirty="0" smtClean="0"/>
              <a:t> Provide Details &amp; Comparisons</a:t>
            </a:r>
          </a:p>
          <a:p>
            <a:pPr>
              <a:buFont typeface="Arial"/>
              <a:buChar char="•"/>
            </a:pPr>
            <a:r>
              <a:rPr lang="en-US" sz="1400" dirty="0" smtClean="0"/>
              <a:t> Allow Me To Compare to Others</a:t>
            </a:r>
          </a:p>
          <a:p>
            <a:pPr>
              <a:buFont typeface="Arial"/>
              <a:buChar char="•"/>
            </a:pPr>
            <a:r>
              <a:rPr lang="en-US" sz="1400" dirty="0" smtClean="0"/>
              <a:t> Help Me Learn More</a:t>
            </a:r>
          </a:p>
        </p:txBody>
      </p:sp>
      <p:sp>
        <p:nvSpPr>
          <p:cNvPr id="18" name="Rounded Rectangle 17"/>
          <p:cNvSpPr/>
          <p:nvPr/>
        </p:nvSpPr>
        <p:spPr>
          <a:xfrm>
            <a:off x="3349054" y="1607863"/>
            <a:ext cx="2597283" cy="228302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1600" b="1" dirty="0" smtClean="0"/>
              <a:t>BUSINESS NEEDS</a:t>
            </a:r>
          </a:p>
          <a:p>
            <a:pPr>
              <a:buFont typeface="Arial"/>
              <a:buChar char="•"/>
            </a:pPr>
            <a:r>
              <a:rPr lang="en-US" sz="1400" dirty="0" smtClean="0"/>
              <a:t> Best pricing for customer</a:t>
            </a:r>
          </a:p>
          <a:p>
            <a:pPr>
              <a:buFont typeface="Arial"/>
              <a:buChar char="•"/>
            </a:pPr>
            <a:r>
              <a:rPr lang="en-US" sz="1400" dirty="0" smtClean="0"/>
              <a:t> Increased quality conversions</a:t>
            </a:r>
          </a:p>
          <a:p>
            <a:pPr>
              <a:buFont typeface="Arial"/>
              <a:buChar char="•"/>
            </a:pPr>
            <a:r>
              <a:rPr lang="en-US" sz="1400" dirty="0" smtClean="0"/>
              <a:t> Increase sign-up for billing services</a:t>
            </a:r>
          </a:p>
          <a:p>
            <a:pPr>
              <a:buFont typeface="Arial"/>
              <a:buChar char="•"/>
            </a:pPr>
            <a:endParaRPr lang="en-US" sz="1400" dirty="0" smtClean="0"/>
          </a:p>
          <a:p>
            <a:pPr>
              <a:buFont typeface="Arial"/>
              <a:buChar char="•"/>
            </a:pPr>
            <a:endParaRPr lang="en-US" sz="1400" dirty="0" smtClean="0"/>
          </a:p>
          <a:p>
            <a:pPr>
              <a:buFont typeface="Arial"/>
              <a:buChar char="•"/>
            </a:pPr>
            <a:endParaRPr lang="en-US" sz="1400" dirty="0" smtClean="0"/>
          </a:p>
        </p:txBody>
      </p:sp>
      <p:sp>
        <p:nvSpPr>
          <p:cNvPr id="21" name="Isosceles Triangle 20"/>
          <p:cNvSpPr/>
          <p:nvPr/>
        </p:nvSpPr>
        <p:spPr>
          <a:xfrm>
            <a:off x="2828170" y="4172980"/>
            <a:ext cx="1013225" cy="806872"/>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3" name="Straight Connector 22"/>
          <p:cNvCxnSpPr/>
          <p:nvPr/>
        </p:nvCxnSpPr>
        <p:spPr>
          <a:xfrm>
            <a:off x="728712" y="4130173"/>
            <a:ext cx="5174812" cy="1588"/>
          </a:xfrm>
          <a:prstGeom prst="line">
            <a:avLst/>
          </a:prstGeom>
          <a:ln w="63500"/>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42" name="Rounded Rectangle 41"/>
          <p:cNvSpPr/>
          <p:nvPr/>
        </p:nvSpPr>
        <p:spPr>
          <a:xfrm>
            <a:off x="4202906" y="5628064"/>
            <a:ext cx="1328737" cy="805065"/>
          </a:xfrm>
          <a:prstGeom prst="round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ounded Rectangle 45"/>
          <p:cNvSpPr/>
          <p:nvPr/>
        </p:nvSpPr>
        <p:spPr>
          <a:xfrm>
            <a:off x="587376" y="3120229"/>
            <a:ext cx="1328737" cy="1934371"/>
          </a:xfrm>
          <a:prstGeom prst="round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ounded Rectangle 46"/>
          <p:cNvSpPr/>
          <p:nvPr/>
        </p:nvSpPr>
        <p:spPr>
          <a:xfrm>
            <a:off x="2167731" y="3120190"/>
            <a:ext cx="1328737" cy="1934371"/>
          </a:xfrm>
          <a:prstGeom prst="round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ounded Rectangle 42"/>
          <p:cNvSpPr/>
          <p:nvPr/>
        </p:nvSpPr>
        <p:spPr>
          <a:xfrm>
            <a:off x="3774281" y="3120229"/>
            <a:ext cx="1328737" cy="1934371"/>
          </a:xfrm>
          <a:prstGeom prst="round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73" name="Title 1"/>
          <p:cNvSpPr>
            <a:spLocks noGrp="1"/>
          </p:cNvSpPr>
          <p:nvPr>
            <p:ph type="title"/>
          </p:nvPr>
        </p:nvSpPr>
        <p:spPr bwMode="auto">
          <a:xfrm>
            <a:off x="771525" y="609600"/>
            <a:ext cx="7875588" cy="430213"/>
          </a:xfrm>
          <a:noFill/>
          <a:ln>
            <a:miter lim="800000"/>
            <a:headEnd/>
            <a:tailEnd/>
          </a:ln>
        </p:spPr>
        <p:txBody>
          <a:bodyPr wrap="square" lIns="91440" tIns="45720" rIns="91440" bIns="45720" numCol="1" compatLnSpc="1">
            <a:prstTxWarp prst="textNoShape">
              <a:avLst/>
            </a:prstTxWarp>
          </a:bodyPr>
          <a:lstStyle/>
          <a:p>
            <a:pPr eaLnBrk="1" hangingPunct="1"/>
            <a:r>
              <a:rPr lang="en-US" dirty="0">
                <a:latin typeface="Arial" charset="0"/>
                <a:ea typeface="Arial" charset="0"/>
                <a:cs typeface="Arial" charset="0"/>
              </a:rPr>
              <a:t>Residential </a:t>
            </a:r>
            <a:r>
              <a:rPr lang="en-US" dirty="0" smtClean="0">
                <a:latin typeface="Arial" charset="0"/>
                <a:ea typeface="Arial" charset="0"/>
                <a:cs typeface="Arial" charset="0"/>
              </a:rPr>
              <a:t>Shopping Paths</a:t>
            </a:r>
            <a:endParaRPr lang="en-US" i="1" dirty="0">
              <a:solidFill>
                <a:srgbClr val="F79646"/>
              </a:solidFill>
              <a:latin typeface="Arial" charset="0"/>
              <a:ea typeface="Arial" charset="0"/>
              <a:cs typeface="Arial" charset="0"/>
            </a:endParaRPr>
          </a:p>
        </p:txBody>
      </p:sp>
      <p:sp>
        <p:nvSpPr>
          <p:cNvPr id="7174" name="Slide Number Placeholder 4"/>
          <p:cNvSpPr>
            <a:spLocks noGrp="1"/>
          </p:cNvSpPr>
          <p:nvPr>
            <p:ph type="sldNum" sz="quarter" idx="13"/>
          </p:nvPr>
        </p:nvSpPr>
        <p:spPr bwMode="auto">
          <a:xfrm>
            <a:off x="0" y="6492875"/>
            <a:ext cx="9144000" cy="365125"/>
          </a:xfrm>
          <a:noFill/>
          <a:ln>
            <a:miter lim="800000"/>
            <a:headEnd/>
            <a:tailEnd/>
          </a:ln>
        </p:spPr>
        <p:txBody>
          <a:bodyPr/>
          <a:lstStyle/>
          <a:p>
            <a:fld id="{1EF10D8D-2F6F-054D-A6A2-5461E7438CE5}" type="slidenum">
              <a:rPr lang="en-US"/>
              <a:pPr/>
              <a:t>5</a:t>
            </a:fld>
            <a:endParaRPr lang="en-US"/>
          </a:p>
        </p:txBody>
      </p:sp>
      <p:sp>
        <p:nvSpPr>
          <p:cNvPr id="31" name="Rounded Rectangle 30"/>
          <p:cNvSpPr/>
          <p:nvPr/>
        </p:nvSpPr>
        <p:spPr>
          <a:xfrm>
            <a:off x="2243137" y="1219200"/>
            <a:ext cx="1046163" cy="68262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100" dirty="0" smtClean="0">
                <a:solidFill>
                  <a:srgbClr val="FFFFFF"/>
                </a:solidFill>
                <a:ea typeface="ＭＳ Ｐゴシック" charset="-128"/>
              </a:rPr>
              <a:t>Plans In Your Area</a:t>
            </a:r>
            <a:endParaRPr lang="en-US" sz="1100" dirty="0">
              <a:solidFill>
                <a:srgbClr val="FFFFFF"/>
              </a:solidFill>
              <a:ea typeface="ＭＳ Ｐゴシック" charset="-128"/>
            </a:endParaRPr>
          </a:p>
        </p:txBody>
      </p:sp>
      <p:sp>
        <p:nvSpPr>
          <p:cNvPr id="32" name="Rounded Rectangle 31"/>
          <p:cNvSpPr/>
          <p:nvPr/>
        </p:nvSpPr>
        <p:spPr>
          <a:xfrm>
            <a:off x="6592887" y="1219200"/>
            <a:ext cx="1046163" cy="68262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100" dirty="0" smtClean="0">
                <a:solidFill>
                  <a:srgbClr val="FFFFFF"/>
                </a:solidFill>
                <a:ea typeface="ＭＳ Ｐゴシック" charset="-128"/>
              </a:rPr>
              <a:t>Help Me Choose</a:t>
            </a:r>
            <a:endParaRPr lang="en-US" sz="1100" dirty="0">
              <a:solidFill>
                <a:srgbClr val="FFFFFF"/>
              </a:solidFill>
              <a:ea typeface="ＭＳ Ｐゴシック" charset="-128"/>
            </a:endParaRPr>
          </a:p>
        </p:txBody>
      </p:sp>
      <p:sp>
        <p:nvSpPr>
          <p:cNvPr id="34" name="Rounded Rectangle 33"/>
          <p:cNvSpPr/>
          <p:nvPr/>
        </p:nvSpPr>
        <p:spPr>
          <a:xfrm>
            <a:off x="2078037" y="2177215"/>
            <a:ext cx="1391444" cy="53181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100" dirty="0" smtClean="0">
                <a:solidFill>
                  <a:srgbClr val="FFFFFF"/>
                </a:solidFill>
                <a:ea typeface="ＭＳ Ｐゴシック" charset="-128"/>
              </a:rPr>
              <a:t>Personal Info</a:t>
            </a:r>
          </a:p>
          <a:p>
            <a:pPr algn="ctr">
              <a:defRPr/>
            </a:pPr>
            <a:r>
              <a:rPr lang="en-US" sz="1100" dirty="0" smtClean="0">
                <a:solidFill>
                  <a:srgbClr val="FFFFFF"/>
                </a:solidFill>
                <a:ea typeface="ＭＳ Ｐゴシック" charset="-128"/>
              </a:rPr>
              <a:t>(Not All Required)</a:t>
            </a:r>
            <a:endParaRPr lang="en-US" sz="1100" dirty="0">
              <a:solidFill>
                <a:srgbClr val="FFFFFF"/>
              </a:solidFill>
              <a:ea typeface="ＭＳ Ｐゴシック" charset="-128"/>
            </a:endParaRPr>
          </a:p>
        </p:txBody>
      </p:sp>
      <p:sp>
        <p:nvSpPr>
          <p:cNvPr id="36" name="Rounded Rectangle 35"/>
          <p:cNvSpPr/>
          <p:nvPr/>
        </p:nvSpPr>
        <p:spPr>
          <a:xfrm>
            <a:off x="730250" y="3221790"/>
            <a:ext cx="1046163" cy="682625"/>
          </a:xfrm>
          <a:prstGeom prst="roundRect">
            <a:avLst/>
          </a:prstGeom>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100" dirty="0" smtClean="0">
                <a:solidFill>
                  <a:srgbClr val="FFFFFF"/>
                </a:solidFill>
                <a:ea typeface="ＭＳ Ｐゴシック" charset="-128"/>
              </a:rPr>
              <a:t>All Info</a:t>
            </a:r>
            <a:endParaRPr lang="en-US" sz="1100" dirty="0">
              <a:solidFill>
                <a:srgbClr val="FFFFFF"/>
              </a:solidFill>
              <a:ea typeface="ＭＳ Ｐゴシック" charset="-128"/>
            </a:endParaRPr>
          </a:p>
        </p:txBody>
      </p:sp>
      <p:sp>
        <p:nvSpPr>
          <p:cNvPr id="37" name="Rounded Rectangle 36"/>
          <p:cNvSpPr/>
          <p:nvPr/>
        </p:nvSpPr>
        <p:spPr>
          <a:xfrm>
            <a:off x="2296318" y="3196390"/>
            <a:ext cx="1046163" cy="68262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sz="1100" dirty="0" smtClean="0">
                <a:solidFill>
                  <a:srgbClr val="FFFFFF"/>
                </a:solidFill>
                <a:ea typeface="ＭＳ Ｐゴシック" charset="-128"/>
              </a:rPr>
              <a:t>Partial Info</a:t>
            </a:r>
            <a:endParaRPr lang="en-US" sz="1100" dirty="0">
              <a:solidFill>
                <a:srgbClr val="FFFFFF"/>
              </a:solidFill>
              <a:ea typeface="ＭＳ Ｐゴシック" charset="-128"/>
            </a:endParaRPr>
          </a:p>
        </p:txBody>
      </p:sp>
      <p:sp>
        <p:nvSpPr>
          <p:cNvPr id="38" name="Rounded Rectangle 37"/>
          <p:cNvSpPr/>
          <p:nvPr/>
        </p:nvSpPr>
        <p:spPr>
          <a:xfrm>
            <a:off x="2296318" y="4181475"/>
            <a:ext cx="1046163" cy="68262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sz="1100" dirty="0" smtClean="0">
                <a:solidFill>
                  <a:srgbClr val="FFFFFF"/>
                </a:solidFill>
                <a:ea typeface="ＭＳ Ｐゴシック" charset="-128"/>
              </a:rPr>
              <a:t>Standard Pricing</a:t>
            </a:r>
            <a:endParaRPr lang="en-US" sz="1100" dirty="0">
              <a:solidFill>
                <a:srgbClr val="FFFFFF"/>
              </a:solidFill>
              <a:ea typeface="ＭＳ Ｐゴシック" charset="-128"/>
            </a:endParaRPr>
          </a:p>
        </p:txBody>
      </p:sp>
      <p:sp>
        <p:nvSpPr>
          <p:cNvPr id="39" name="Rounded Rectangle 38"/>
          <p:cNvSpPr/>
          <p:nvPr/>
        </p:nvSpPr>
        <p:spPr>
          <a:xfrm>
            <a:off x="742950" y="4212390"/>
            <a:ext cx="1046163" cy="682625"/>
          </a:xfrm>
          <a:prstGeom prst="roundRect">
            <a:avLst/>
          </a:prstGeom>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100" dirty="0" smtClean="0">
                <a:solidFill>
                  <a:srgbClr val="FFFFFF"/>
                </a:solidFill>
                <a:ea typeface="ＭＳ Ｐゴシック" charset="-128"/>
              </a:rPr>
              <a:t>Best Pricing</a:t>
            </a:r>
            <a:endParaRPr lang="en-US" sz="1100" dirty="0">
              <a:solidFill>
                <a:srgbClr val="FFFFFF"/>
              </a:solidFill>
              <a:ea typeface="ＭＳ Ｐゴシック" charset="-128"/>
            </a:endParaRPr>
          </a:p>
        </p:txBody>
      </p:sp>
      <p:sp>
        <p:nvSpPr>
          <p:cNvPr id="40" name="Rounded Rectangle 39"/>
          <p:cNvSpPr/>
          <p:nvPr/>
        </p:nvSpPr>
        <p:spPr>
          <a:xfrm>
            <a:off x="3917155" y="3196390"/>
            <a:ext cx="1046163" cy="682625"/>
          </a:xfrm>
          <a:prstGeom prst="roundRect">
            <a:avLst/>
          </a:prstGeom>
          <a:solidFill>
            <a:schemeClr val="accent3">
              <a:lumMod val="60000"/>
              <a:lumOff val="40000"/>
            </a:schemeClr>
          </a:solidFill>
          <a:ln>
            <a:solidFill>
              <a:schemeClr val="accent3">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sz="1100" dirty="0" smtClean="0">
                <a:solidFill>
                  <a:srgbClr val="FFFFFF"/>
                </a:solidFill>
                <a:ea typeface="ＭＳ Ｐゴシック" charset="-128"/>
              </a:rPr>
              <a:t>Promotion Code</a:t>
            </a:r>
            <a:endParaRPr lang="en-US" sz="1100" dirty="0">
              <a:solidFill>
                <a:srgbClr val="FFFFFF"/>
              </a:solidFill>
              <a:ea typeface="ＭＳ Ｐゴシック" charset="-128"/>
            </a:endParaRPr>
          </a:p>
        </p:txBody>
      </p:sp>
      <p:sp>
        <p:nvSpPr>
          <p:cNvPr id="41" name="Rounded Rectangle 40"/>
          <p:cNvSpPr/>
          <p:nvPr/>
        </p:nvSpPr>
        <p:spPr>
          <a:xfrm>
            <a:off x="3917155" y="4181475"/>
            <a:ext cx="1046163" cy="682625"/>
          </a:xfrm>
          <a:prstGeom prst="roundRect">
            <a:avLst/>
          </a:prstGeom>
          <a:solidFill>
            <a:schemeClr val="accent3">
              <a:lumMod val="60000"/>
              <a:lumOff val="40000"/>
            </a:schemeClr>
          </a:solidFill>
          <a:ln>
            <a:solidFill>
              <a:schemeClr val="accent3">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sz="1100" dirty="0" smtClean="0">
                <a:solidFill>
                  <a:srgbClr val="FFFFFF"/>
                </a:solidFill>
                <a:ea typeface="ＭＳ Ｐゴシック" charset="-128"/>
              </a:rPr>
              <a:t>Promo Pricing</a:t>
            </a:r>
            <a:endParaRPr lang="en-US" sz="1100" dirty="0">
              <a:solidFill>
                <a:srgbClr val="FFFFFF"/>
              </a:solidFill>
              <a:ea typeface="ＭＳ Ｐゴシック" charset="-128"/>
            </a:endParaRPr>
          </a:p>
        </p:txBody>
      </p:sp>
      <p:cxnSp>
        <p:nvCxnSpPr>
          <p:cNvPr id="45" name="Straight Arrow Connector 44"/>
          <p:cNvCxnSpPr>
            <a:stCxn id="40" idx="2"/>
            <a:endCxn id="41" idx="0"/>
          </p:cNvCxnSpPr>
          <p:nvPr/>
        </p:nvCxnSpPr>
        <p:spPr>
          <a:xfrm rot="5400000">
            <a:off x="4289007" y="4030245"/>
            <a:ext cx="30246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a:stCxn id="37" idx="2"/>
            <a:endCxn id="38" idx="0"/>
          </p:cNvCxnSpPr>
          <p:nvPr/>
        </p:nvCxnSpPr>
        <p:spPr>
          <a:xfrm rot="5400000">
            <a:off x="2668170" y="4030245"/>
            <a:ext cx="30246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a:stCxn id="36" idx="2"/>
            <a:endCxn id="39" idx="0"/>
          </p:cNvCxnSpPr>
          <p:nvPr/>
        </p:nvCxnSpPr>
        <p:spPr>
          <a:xfrm rot="16200000" flipH="1">
            <a:off x="1105695" y="4052052"/>
            <a:ext cx="307975" cy="127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a:stCxn id="34" idx="2"/>
            <a:endCxn id="46" idx="0"/>
          </p:cNvCxnSpPr>
          <p:nvPr/>
        </p:nvCxnSpPr>
        <p:spPr>
          <a:xfrm rot="5400000">
            <a:off x="1807151" y="2153621"/>
            <a:ext cx="411202" cy="152201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a:stCxn id="34" idx="2"/>
            <a:endCxn id="43" idx="0"/>
          </p:cNvCxnSpPr>
          <p:nvPr/>
        </p:nvCxnSpPr>
        <p:spPr>
          <a:xfrm rot="16200000" flipH="1">
            <a:off x="3400603" y="2082182"/>
            <a:ext cx="411202" cy="166489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8" name="Straight Arrow Connector 77"/>
          <p:cNvCxnSpPr>
            <a:stCxn id="31" idx="2"/>
            <a:endCxn id="34" idx="0"/>
          </p:cNvCxnSpPr>
          <p:nvPr/>
        </p:nvCxnSpPr>
        <p:spPr>
          <a:xfrm rot="16200000" flipH="1">
            <a:off x="2632294" y="2035750"/>
            <a:ext cx="275390" cy="75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a:stCxn id="34" idx="2"/>
          </p:cNvCxnSpPr>
          <p:nvPr/>
        </p:nvCxnSpPr>
        <p:spPr>
          <a:xfrm rot="5400000">
            <a:off x="2568178" y="2914608"/>
            <a:ext cx="411163" cy="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6" name="Rounded Rectangle 85"/>
          <p:cNvSpPr/>
          <p:nvPr/>
        </p:nvSpPr>
        <p:spPr>
          <a:xfrm>
            <a:off x="6431756" y="2944437"/>
            <a:ext cx="1391444" cy="53181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100" dirty="0" smtClean="0">
                <a:solidFill>
                  <a:srgbClr val="FFFFFF"/>
                </a:solidFill>
                <a:ea typeface="ＭＳ Ｐゴシック" charset="-128"/>
              </a:rPr>
              <a:t>Personal Info </a:t>
            </a:r>
          </a:p>
          <a:p>
            <a:pPr algn="ctr">
              <a:defRPr/>
            </a:pPr>
            <a:r>
              <a:rPr lang="en-US" sz="1100" dirty="0" smtClean="0">
                <a:solidFill>
                  <a:srgbClr val="FFFFFF"/>
                </a:solidFill>
                <a:ea typeface="ＭＳ Ｐゴシック" charset="-128"/>
              </a:rPr>
              <a:t>(All Required)</a:t>
            </a:r>
            <a:endParaRPr lang="en-US" sz="1100" dirty="0">
              <a:solidFill>
                <a:srgbClr val="FFFFFF"/>
              </a:solidFill>
              <a:ea typeface="ＭＳ Ｐゴシック" charset="-128"/>
            </a:endParaRPr>
          </a:p>
        </p:txBody>
      </p:sp>
      <p:sp>
        <p:nvSpPr>
          <p:cNvPr id="88" name="Rounded Rectangle 87"/>
          <p:cNvSpPr/>
          <p:nvPr/>
        </p:nvSpPr>
        <p:spPr>
          <a:xfrm>
            <a:off x="6592887" y="2083296"/>
            <a:ext cx="1046163" cy="68262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100" dirty="0" smtClean="0">
                <a:solidFill>
                  <a:srgbClr val="FFFFFF"/>
                </a:solidFill>
                <a:ea typeface="ＭＳ Ｐゴシック" charset="-128"/>
              </a:rPr>
              <a:t>Scenario Questions</a:t>
            </a:r>
          </a:p>
        </p:txBody>
      </p:sp>
      <p:sp>
        <p:nvSpPr>
          <p:cNvPr id="26" name="Rounded Rectangle 25"/>
          <p:cNvSpPr/>
          <p:nvPr/>
        </p:nvSpPr>
        <p:spPr>
          <a:xfrm>
            <a:off x="4438650" y="5797503"/>
            <a:ext cx="857250" cy="463550"/>
          </a:xfrm>
          <a:prstGeom prst="roundRect">
            <a:avLst/>
          </a:prstGeom>
          <a:solidFill>
            <a:srgbClr val="0000FF"/>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100" dirty="0" smtClean="0">
                <a:solidFill>
                  <a:srgbClr val="FFFFFF"/>
                </a:solidFill>
                <a:ea typeface="ＭＳ Ｐゴシック" charset="-128"/>
              </a:rPr>
              <a:t>ENROLL</a:t>
            </a:r>
            <a:endParaRPr lang="en-US" sz="1100" dirty="0">
              <a:solidFill>
                <a:srgbClr val="FFFFFF"/>
              </a:solidFill>
              <a:ea typeface="ＭＳ Ｐゴシック" charset="-128"/>
            </a:endParaRPr>
          </a:p>
        </p:txBody>
      </p:sp>
      <p:sp>
        <p:nvSpPr>
          <p:cNvPr id="27" name="Rounded Rectangle 26"/>
          <p:cNvSpPr/>
          <p:nvPr/>
        </p:nvSpPr>
        <p:spPr>
          <a:xfrm>
            <a:off x="6463109" y="4057172"/>
            <a:ext cx="1328737" cy="998100"/>
          </a:xfrm>
          <a:prstGeom prst="round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ounded Rectangle 28"/>
          <p:cNvSpPr/>
          <p:nvPr/>
        </p:nvSpPr>
        <p:spPr>
          <a:xfrm>
            <a:off x="6618683" y="4213062"/>
            <a:ext cx="1046163" cy="682625"/>
          </a:xfrm>
          <a:prstGeom prst="roundRect">
            <a:avLst/>
          </a:prstGeom>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100" dirty="0" smtClean="0">
                <a:solidFill>
                  <a:srgbClr val="FFFFFF"/>
                </a:solidFill>
                <a:ea typeface="ＭＳ Ｐゴシック" charset="-128"/>
              </a:rPr>
              <a:t>Best Pricing</a:t>
            </a:r>
            <a:endParaRPr lang="en-US" sz="1100" dirty="0">
              <a:solidFill>
                <a:srgbClr val="FFFFFF"/>
              </a:solidFill>
              <a:ea typeface="ＭＳ Ｐゴシック" charset="-128"/>
            </a:endParaRPr>
          </a:p>
        </p:txBody>
      </p:sp>
      <p:cxnSp>
        <p:nvCxnSpPr>
          <p:cNvPr id="3" name="Straight Arrow Connector 2"/>
          <p:cNvCxnSpPr>
            <a:stCxn id="32" idx="2"/>
            <a:endCxn id="88" idx="0"/>
          </p:cNvCxnSpPr>
          <p:nvPr/>
        </p:nvCxnSpPr>
        <p:spPr>
          <a:xfrm>
            <a:off x="7115969" y="1901825"/>
            <a:ext cx="0" cy="18147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 name="Straight Arrow Connector 4"/>
          <p:cNvCxnSpPr>
            <a:stCxn id="88" idx="2"/>
            <a:endCxn id="86" idx="0"/>
          </p:cNvCxnSpPr>
          <p:nvPr/>
        </p:nvCxnSpPr>
        <p:spPr>
          <a:xfrm>
            <a:off x="7115969" y="2765921"/>
            <a:ext cx="11509" cy="17851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a:stCxn id="86" idx="2"/>
            <a:endCxn id="27" idx="0"/>
          </p:cNvCxnSpPr>
          <p:nvPr/>
        </p:nvCxnSpPr>
        <p:spPr>
          <a:xfrm rot="5400000">
            <a:off x="6837017" y="3766710"/>
            <a:ext cx="580923"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Elbow Connector 14"/>
          <p:cNvCxnSpPr>
            <a:stCxn id="46" idx="2"/>
            <a:endCxn id="42" idx="0"/>
          </p:cNvCxnSpPr>
          <p:nvPr/>
        </p:nvCxnSpPr>
        <p:spPr>
          <a:xfrm rot="16200000" flipH="1">
            <a:off x="2772778" y="3533567"/>
            <a:ext cx="573464" cy="3615530"/>
          </a:xfrm>
          <a:prstGeom prst="bentConnector3">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Elbow Connector 16"/>
          <p:cNvCxnSpPr>
            <a:stCxn id="47" idx="2"/>
            <a:endCxn id="42" idx="0"/>
          </p:cNvCxnSpPr>
          <p:nvPr/>
        </p:nvCxnSpPr>
        <p:spPr>
          <a:xfrm rot="16200000" flipH="1">
            <a:off x="3562936" y="4323724"/>
            <a:ext cx="573503" cy="2035175"/>
          </a:xfrm>
          <a:prstGeom prst="bentConnector3">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Elbow Connector 18"/>
          <p:cNvCxnSpPr>
            <a:stCxn id="43" idx="2"/>
          </p:cNvCxnSpPr>
          <p:nvPr/>
        </p:nvCxnSpPr>
        <p:spPr>
          <a:xfrm rot="16200000" flipH="1">
            <a:off x="4366231" y="5127018"/>
            <a:ext cx="573463" cy="428625"/>
          </a:xfrm>
          <a:prstGeom prst="bentConnector3">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Elbow Connector 20"/>
          <p:cNvCxnSpPr>
            <a:stCxn id="27" idx="2"/>
            <a:endCxn id="42" idx="0"/>
          </p:cNvCxnSpPr>
          <p:nvPr/>
        </p:nvCxnSpPr>
        <p:spPr>
          <a:xfrm rot="5400000">
            <a:off x="5710981" y="4211567"/>
            <a:ext cx="572792" cy="2260203"/>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7" name="Shape 56"/>
          <p:cNvCxnSpPr>
            <a:stCxn id="47" idx="2"/>
            <a:endCxn id="36" idx="1"/>
          </p:cNvCxnSpPr>
          <p:nvPr/>
        </p:nvCxnSpPr>
        <p:spPr>
          <a:xfrm rot="5400000" flipH="1">
            <a:off x="1035446" y="3257907"/>
            <a:ext cx="1491458" cy="2101850"/>
          </a:xfrm>
          <a:prstGeom prst="bentConnector4">
            <a:avLst>
              <a:gd name="adj1" fmla="val -41780"/>
              <a:gd name="adj2" fmla="val 110876"/>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120" name="Rounded Rectangle 119"/>
          <p:cNvSpPr>
            <a:spLocks noChangeArrowheads="1"/>
          </p:cNvSpPr>
          <p:nvPr/>
        </p:nvSpPr>
        <p:spPr bwMode="auto">
          <a:xfrm>
            <a:off x="4732338" y="3508858"/>
            <a:ext cx="1389062" cy="1520825"/>
          </a:xfrm>
          <a:prstGeom prst="roundRect">
            <a:avLst>
              <a:gd name="adj" fmla="val 16667"/>
            </a:avLst>
          </a:prstGeom>
          <a:solidFill>
            <a:srgbClr val="B7DEE8">
              <a:alpha val="50195"/>
            </a:srgbClr>
          </a:solidFill>
          <a:ln w="9525">
            <a:noFill/>
            <a:prstDash val="dash"/>
            <a:round/>
            <a:headEnd/>
            <a:tailEnd/>
          </a:ln>
          <a:effectLst>
            <a:outerShdw blurRad="40000" dist="23000" dir="5400000" rotWithShape="0">
              <a:srgbClr val="000000">
                <a:alpha val="34999"/>
              </a:srgbClr>
            </a:outerShdw>
          </a:effectLst>
        </p:spPr>
        <p:txBody>
          <a:bodyPr anchor="ctr">
            <a:prstTxWarp prst="textNoShape">
              <a:avLst/>
            </a:prstTxWarp>
          </a:bodyPr>
          <a:lstStyle/>
          <a:p>
            <a:pPr algn="ctr">
              <a:defRPr/>
            </a:pPr>
            <a:endParaRPr lang="en-US">
              <a:solidFill>
                <a:schemeClr val="lt1"/>
              </a:solidFill>
              <a:latin typeface="+mn-lt"/>
              <a:ea typeface="+mn-ea"/>
              <a:cs typeface="+mn-cs"/>
            </a:endParaRPr>
          </a:p>
        </p:txBody>
      </p:sp>
      <p:cxnSp>
        <p:nvCxnSpPr>
          <p:cNvPr id="40" name="Shape 39"/>
          <p:cNvCxnSpPr>
            <a:endCxn id="61" idx="2"/>
          </p:cNvCxnSpPr>
          <p:nvPr/>
        </p:nvCxnSpPr>
        <p:spPr>
          <a:xfrm flipV="1">
            <a:off x="2614613" y="4839406"/>
            <a:ext cx="2786062" cy="919667"/>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199" name="Elbow Connector 7198"/>
          <p:cNvCxnSpPr>
            <a:cxnSpLocks noChangeShapeType="1"/>
            <a:stCxn id="72" idx="3"/>
            <a:endCxn id="120" idx="1"/>
          </p:cNvCxnSpPr>
          <p:nvPr/>
        </p:nvCxnSpPr>
        <p:spPr bwMode="auto">
          <a:xfrm>
            <a:off x="2614613" y="2101896"/>
            <a:ext cx="2117725" cy="2167375"/>
          </a:xfrm>
          <a:prstGeom prst="bentConnector3">
            <a:avLst>
              <a:gd name="adj1" fmla="val 50000"/>
            </a:avLst>
          </a:prstGeom>
          <a:noFill/>
          <a:ln w="25400">
            <a:solidFill>
              <a:srgbClr val="9BBB59"/>
            </a:solidFill>
            <a:miter lim="800000"/>
            <a:headEnd/>
            <a:tailEnd type="arrow" w="med" len="med"/>
          </a:ln>
          <a:effectLst>
            <a:outerShdw blurRad="40000" dist="20000" dir="5400000" rotWithShape="0">
              <a:srgbClr val="000000">
                <a:alpha val="37999"/>
              </a:srgbClr>
            </a:outerShdw>
          </a:effectLst>
        </p:spPr>
      </p:cxnSp>
      <p:sp>
        <p:nvSpPr>
          <p:cNvPr id="7185" name="Rounded Rectangle 7184"/>
          <p:cNvSpPr>
            <a:spLocks noChangeArrowheads="1"/>
          </p:cNvSpPr>
          <p:nvPr/>
        </p:nvSpPr>
        <p:spPr bwMode="auto">
          <a:xfrm>
            <a:off x="4732338" y="1709911"/>
            <a:ext cx="1363662" cy="1692275"/>
          </a:xfrm>
          <a:prstGeom prst="roundRect">
            <a:avLst>
              <a:gd name="adj" fmla="val 16667"/>
            </a:avLst>
          </a:prstGeom>
          <a:solidFill>
            <a:srgbClr val="B7DEE8">
              <a:alpha val="50195"/>
            </a:srgbClr>
          </a:solidFill>
          <a:ln w="9525">
            <a:noFill/>
            <a:prstDash val="dash"/>
            <a:round/>
            <a:headEnd/>
            <a:tailEnd/>
          </a:ln>
          <a:effectLst>
            <a:outerShdw blurRad="40000" dist="23000" dir="5400000" rotWithShape="0">
              <a:srgbClr val="000000">
                <a:alpha val="34999"/>
              </a:srgbClr>
            </a:outerShdw>
          </a:effectLst>
        </p:spPr>
        <p:txBody>
          <a:bodyPr anchor="ctr">
            <a:prstTxWarp prst="textNoShape">
              <a:avLst/>
            </a:prstTxWarp>
          </a:bodyPr>
          <a:lstStyle/>
          <a:p>
            <a:pPr algn="ctr">
              <a:defRPr/>
            </a:pPr>
            <a:endParaRPr lang="en-US">
              <a:solidFill>
                <a:schemeClr val="lt1"/>
              </a:solidFill>
              <a:latin typeface="+mn-lt"/>
              <a:ea typeface="+mn-ea"/>
              <a:cs typeface="+mn-cs"/>
            </a:endParaRPr>
          </a:p>
        </p:txBody>
      </p:sp>
      <p:sp>
        <p:nvSpPr>
          <p:cNvPr id="7173" name="Title 1"/>
          <p:cNvSpPr>
            <a:spLocks noGrp="1"/>
          </p:cNvSpPr>
          <p:nvPr>
            <p:ph type="title"/>
          </p:nvPr>
        </p:nvSpPr>
        <p:spPr bwMode="auto">
          <a:xfrm>
            <a:off x="771525" y="609600"/>
            <a:ext cx="7875588" cy="430213"/>
          </a:xfrm>
          <a:noFill/>
          <a:ln>
            <a:miter lim="800000"/>
            <a:headEnd/>
            <a:tailEnd/>
          </a:ln>
        </p:spPr>
        <p:txBody>
          <a:bodyPr wrap="square" lIns="91440" tIns="45720" rIns="91440" bIns="45720" numCol="1" compatLnSpc="1">
            <a:prstTxWarp prst="textNoShape">
              <a:avLst/>
            </a:prstTxWarp>
          </a:bodyPr>
          <a:lstStyle/>
          <a:p>
            <a:pPr eaLnBrk="1" hangingPunct="1"/>
            <a:r>
              <a:rPr lang="en-US" dirty="0">
                <a:latin typeface="Arial" charset="0"/>
                <a:ea typeface="Arial" charset="0"/>
                <a:cs typeface="Arial" charset="0"/>
              </a:rPr>
              <a:t>Residential Shopping </a:t>
            </a:r>
            <a:r>
              <a:rPr lang="en-US" dirty="0" smtClean="0">
                <a:latin typeface="Arial" charset="0"/>
                <a:ea typeface="Arial" charset="0"/>
                <a:cs typeface="Arial" charset="0"/>
              </a:rPr>
              <a:t>Path: </a:t>
            </a:r>
            <a:r>
              <a:rPr lang="en-US" i="1" dirty="0" smtClean="0">
                <a:solidFill>
                  <a:schemeClr val="accent6"/>
                </a:solidFill>
                <a:latin typeface="Arial" charset="0"/>
                <a:ea typeface="Arial" charset="0"/>
                <a:cs typeface="Arial" charset="0"/>
              </a:rPr>
              <a:t>Various Entry Points</a:t>
            </a:r>
            <a:endParaRPr lang="en-US" i="1" dirty="0">
              <a:solidFill>
                <a:schemeClr val="accent6"/>
              </a:solidFill>
              <a:latin typeface="Arial" charset="0"/>
              <a:ea typeface="Arial" charset="0"/>
              <a:cs typeface="Arial" charset="0"/>
            </a:endParaRPr>
          </a:p>
        </p:txBody>
      </p:sp>
      <p:sp>
        <p:nvSpPr>
          <p:cNvPr id="7174" name="Slide Number Placeholder 4"/>
          <p:cNvSpPr>
            <a:spLocks noGrp="1"/>
          </p:cNvSpPr>
          <p:nvPr>
            <p:ph type="sldNum" sz="quarter" idx="13"/>
          </p:nvPr>
        </p:nvSpPr>
        <p:spPr bwMode="auto">
          <a:xfrm>
            <a:off x="0" y="6492875"/>
            <a:ext cx="9144000" cy="365125"/>
          </a:xfrm>
          <a:noFill/>
          <a:ln>
            <a:miter lim="800000"/>
            <a:headEnd/>
            <a:tailEnd/>
          </a:ln>
        </p:spPr>
        <p:txBody>
          <a:bodyPr/>
          <a:lstStyle/>
          <a:p>
            <a:fld id="{1EF10D8D-2F6F-054D-A6A2-5461E7438CE5}" type="slidenum">
              <a:rPr lang="en-US"/>
              <a:pPr/>
              <a:t>6</a:t>
            </a:fld>
            <a:endParaRPr lang="en-US"/>
          </a:p>
        </p:txBody>
      </p:sp>
      <p:sp>
        <p:nvSpPr>
          <p:cNvPr id="55" name="Rounded Rectangle 54"/>
          <p:cNvSpPr/>
          <p:nvPr/>
        </p:nvSpPr>
        <p:spPr>
          <a:xfrm>
            <a:off x="1568450" y="2766177"/>
            <a:ext cx="1046163" cy="68262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100" dirty="0">
                <a:solidFill>
                  <a:srgbClr val="FFFFFF"/>
                </a:solidFill>
                <a:ea typeface="ＭＳ Ｐゴシック" charset="-128"/>
              </a:rPr>
              <a:t>Plans &amp; </a:t>
            </a:r>
            <a:r>
              <a:rPr lang="en-US" sz="1100" dirty="0" smtClean="0">
                <a:solidFill>
                  <a:srgbClr val="FFFFFF"/>
                </a:solidFill>
                <a:ea typeface="ＭＳ Ｐゴシック" charset="-128"/>
              </a:rPr>
              <a:t>Services Tab</a:t>
            </a:r>
            <a:endParaRPr lang="en-US" sz="1100" dirty="0">
              <a:solidFill>
                <a:srgbClr val="FFFFFF"/>
              </a:solidFill>
              <a:ea typeface="ＭＳ Ｐゴシック" charset="-128"/>
            </a:endParaRPr>
          </a:p>
        </p:txBody>
      </p:sp>
      <p:sp>
        <p:nvSpPr>
          <p:cNvPr id="72" name="Rounded Rectangle 71"/>
          <p:cNvSpPr/>
          <p:nvPr/>
        </p:nvSpPr>
        <p:spPr>
          <a:xfrm>
            <a:off x="1568450" y="1760583"/>
            <a:ext cx="1046163" cy="68262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1100" dirty="0">
                <a:solidFill>
                  <a:srgbClr val="FFFFFF"/>
                </a:solidFill>
                <a:ea typeface="ＭＳ Ｐゴシック" charset="-128"/>
              </a:rPr>
              <a:t>Search</a:t>
            </a:r>
          </a:p>
        </p:txBody>
      </p:sp>
      <p:sp>
        <p:nvSpPr>
          <p:cNvPr id="57" name="Rounded Rectangle 56"/>
          <p:cNvSpPr/>
          <p:nvPr/>
        </p:nvSpPr>
        <p:spPr>
          <a:xfrm>
            <a:off x="1568450" y="4347058"/>
            <a:ext cx="1046163" cy="68262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sz="1100" dirty="0">
                <a:solidFill>
                  <a:srgbClr val="FFFFFF"/>
                </a:solidFill>
                <a:ea typeface="ＭＳ Ｐゴシック" charset="-128"/>
              </a:rPr>
              <a:t>Shop </a:t>
            </a:r>
            <a:r>
              <a:rPr lang="en-US" sz="1100" dirty="0" smtClean="0">
                <a:solidFill>
                  <a:srgbClr val="FFFFFF"/>
                </a:solidFill>
                <a:ea typeface="ＭＳ Ｐゴシック" charset="-128"/>
              </a:rPr>
              <a:t>Now Tab &amp; Module</a:t>
            </a:r>
            <a:endParaRPr lang="en-US" sz="1100" dirty="0">
              <a:solidFill>
                <a:srgbClr val="FFFFFF"/>
              </a:solidFill>
              <a:ea typeface="ＭＳ Ｐゴシック" charset="-128"/>
            </a:endParaRPr>
          </a:p>
        </p:txBody>
      </p:sp>
      <p:sp>
        <p:nvSpPr>
          <p:cNvPr id="61" name="Rounded Rectangle 60"/>
          <p:cNvSpPr/>
          <p:nvPr/>
        </p:nvSpPr>
        <p:spPr>
          <a:xfrm>
            <a:off x="4972050" y="4307594"/>
            <a:ext cx="857250" cy="53181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100" dirty="0">
                <a:solidFill>
                  <a:srgbClr val="FFFFFF"/>
                </a:solidFill>
                <a:ea typeface="ＭＳ Ｐゴシック" charset="-128"/>
              </a:rPr>
              <a:t>Plans in Your Area </a:t>
            </a:r>
          </a:p>
        </p:txBody>
      </p:sp>
      <p:sp>
        <p:nvSpPr>
          <p:cNvPr id="63" name="Rounded Rectangle 62"/>
          <p:cNvSpPr/>
          <p:nvPr/>
        </p:nvSpPr>
        <p:spPr>
          <a:xfrm>
            <a:off x="4972050" y="3713645"/>
            <a:ext cx="857250" cy="4365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100" dirty="0" smtClean="0">
                <a:solidFill>
                  <a:srgbClr val="FFFFFF"/>
                </a:solidFill>
                <a:ea typeface="ＭＳ Ｐゴシック" charset="-128"/>
              </a:rPr>
              <a:t>Help Me Choose</a:t>
            </a:r>
            <a:endParaRPr lang="en-US" sz="1100" dirty="0">
              <a:solidFill>
                <a:srgbClr val="FFFFFF"/>
              </a:solidFill>
              <a:ea typeface="ＭＳ Ｐゴシック" charset="-128"/>
            </a:endParaRPr>
          </a:p>
        </p:txBody>
      </p:sp>
      <p:sp>
        <p:nvSpPr>
          <p:cNvPr id="60" name="Rounded Rectangle 59"/>
          <p:cNvSpPr/>
          <p:nvPr/>
        </p:nvSpPr>
        <p:spPr>
          <a:xfrm>
            <a:off x="1568450" y="5264264"/>
            <a:ext cx="1046163" cy="6826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smtClean="0">
                <a:solidFill>
                  <a:srgbClr val="FFFFFF"/>
                </a:solidFill>
                <a:ea typeface="ＭＳ Ｐゴシック" charset="-128"/>
              </a:rPr>
              <a:t>Promo</a:t>
            </a:r>
            <a:endParaRPr lang="en-US" sz="1100" dirty="0">
              <a:solidFill>
                <a:srgbClr val="FFFFFF"/>
              </a:solidFill>
              <a:ea typeface="ＭＳ Ｐゴシック" charset="-128"/>
            </a:endParaRPr>
          </a:p>
        </p:txBody>
      </p:sp>
      <p:sp>
        <p:nvSpPr>
          <p:cNvPr id="67" name="Rounded Rectangle 66"/>
          <p:cNvSpPr/>
          <p:nvPr/>
        </p:nvSpPr>
        <p:spPr>
          <a:xfrm>
            <a:off x="3152775" y="2837615"/>
            <a:ext cx="857250" cy="53181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100" dirty="0">
                <a:solidFill>
                  <a:srgbClr val="FFFFFF"/>
                </a:solidFill>
                <a:ea typeface="ＭＳ Ｐゴシック" charset="-128"/>
              </a:rPr>
              <a:t>Our Plans</a:t>
            </a:r>
          </a:p>
        </p:txBody>
      </p:sp>
      <p:sp>
        <p:nvSpPr>
          <p:cNvPr id="68" name="Rounded Rectangle 67"/>
          <p:cNvSpPr/>
          <p:nvPr/>
        </p:nvSpPr>
        <p:spPr>
          <a:xfrm>
            <a:off x="5003800" y="1816274"/>
            <a:ext cx="857250" cy="26511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100" dirty="0">
                <a:solidFill>
                  <a:srgbClr val="FFFFFF"/>
                </a:solidFill>
                <a:ea typeface="ＭＳ Ｐゴシック" charset="-128"/>
              </a:rPr>
              <a:t>Fixed Rate</a:t>
            </a:r>
          </a:p>
        </p:txBody>
      </p:sp>
      <p:sp>
        <p:nvSpPr>
          <p:cNvPr id="69" name="Rounded Rectangle 68"/>
          <p:cNvSpPr/>
          <p:nvPr/>
        </p:nvSpPr>
        <p:spPr>
          <a:xfrm>
            <a:off x="5003800" y="2198861"/>
            <a:ext cx="857250" cy="26511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100" dirty="0">
                <a:solidFill>
                  <a:srgbClr val="FFFFFF"/>
                </a:solidFill>
                <a:ea typeface="ＭＳ Ｐゴシック" charset="-128"/>
              </a:rPr>
              <a:t>Prepaid</a:t>
            </a:r>
          </a:p>
        </p:txBody>
      </p:sp>
      <p:sp>
        <p:nvSpPr>
          <p:cNvPr id="71" name="Rounded Rectangle 70"/>
          <p:cNvSpPr/>
          <p:nvPr/>
        </p:nvSpPr>
        <p:spPr>
          <a:xfrm>
            <a:off x="5003800" y="2576686"/>
            <a:ext cx="857250" cy="26511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100" dirty="0">
                <a:solidFill>
                  <a:srgbClr val="FFFFFF"/>
                </a:solidFill>
                <a:ea typeface="ＭＳ Ｐゴシック" charset="-128"/>
              </a:rPr>
              <a:t>Green</a:t>
            </a:r>
          </a:p>
        </p:txBody>
      </p:sp>
      <p:sp>
        <p:nvSpPr>
          <p:cNvPr id="75" name="Rounded Rectangle 74"/>
          <p:cNvSpPr/>
          <p:nvPr/>
        </p:nvSpPr>
        <p:spPr>
          <a:xfrm>
            <a:off x="5003800" y="2959274"/>
            <a:ext cx="857250" cy="300037"/>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100" dirty="0">
                <a:solidFill>
                  <a:srgbClr val="FFFFFF"/>
                </a:solidFill>
                <a:ea typeface="ＭＳ Ｐゴシック" charset="-128"/>
              </a:rPr>
              <a:t>Variable Rate</a:t>
            </a:r>
          </a:p>
        </p:txBody>
      </p:sp>
      <p:cxnSp>
        <p:nvCxnSpPr>
          <p:cNvPr id="30" name="Straight Arrow Connector 29"/>
          <p:cNvCxnSpPr>
            <a:cxnSpLocks noChangeShapeType="1"/>
            <a:stCxn id="55" idx="3"/>
            <a:endCxn id="67" idx="1"/>
          </p:cNvCxnSpPr>
          <p:nvPr/>
        </p:nvCxnSpPr>
        <p:spPr bwMode="auto">
          <a:xfrm flipV="1">
            <a:off x="2614613" y="3103521"/>
            <a:ext cx="538162" cy="3969"/>
          </a:xfrm>
          <a:prstGeom prst="straightConnector1">
            <a:avLst/>
          </a:prstGeom>
          <a:noFill/>
          <a:ln w="25400">
            <a:solidFill>
              <a:srgbClr val="4BACC6"/>
            </a:solidFill>
            <a:round/>
            <a:headEnd/>
            <a:tailEnd type="arrow" w="med" len="med"/>
          </a:ln>
          <a:effectLst>
            <a:outerShdw blurRad="40000" dist="20000" dir="5400000" rotWithShape="0">
              <a:srgbClr val="000000">
                <a:alpha val="37999"/>
              </a:srgbClr>
            </a:outerShdw>
          </a:effectLst>
        </p:spPr>
      </p:cxnSp>
      <p:cxnSp>
        <p:nvCxnSpPr>
          <p:cNvPr id="7168" name="Elbow Connector 7167"/>
          <p:cNvCxnSpPr>
            <a:cxnSpLocks noChangeShapeType="1"/>
            <a:stCxn id="67" idx="3"/>
            <a:endCxn id="7185" idx="1"/>
          </p:cNvCxnSpPr>
          <p:nvPr/>
        </p:nvCxnSpPr>
        <p:spPr bwMode="auto">
          <a:xfrm flipV="1">
            <a:off x="4010025" y="2556049"/>
            <a:ext cx="722313" cy="547472"/>
          </a:xfrm>
          <a:prstGeom prst="bentConnector3">
            <a:avLst>
              <a:gd name="adj1" fmla="val 67005"/>
            </a:avLst>
          </a:prstGeom>
          <a:noFill/>
          <a:ln w="25400">
            <a:solidFill>
              <a:srgbClr val="4BACC6"/>
            </a:solidFill>
            <a:miter lim="800000"/>
            <a:headEnd/>
            <a:tailEnd type="arrow" w="med" len="med"/>
          </a:ln>
          <a:effectLst>
            <a:outerShdw blurRad="40000" dist="20000" dir="5400000" rotWithShape="0">
              <a:srgbClr val="000000">
                <a:alpha val="37999"/>
              </a:srgbClr>
            </a:outerShdw>
          </a:effectLst>
        </p:spPr>
      </p:cxnSp>
      <p:cxnSp>
        <p:nvCxnSpPr>
          <p:cNvPr id="2" name="Elbow Connector 7173"/>
          <p:cNvCxnSpPr>
            <a:cxnSpLocks noChangeShapeType="1"/>
            <a:stCxn id="67" idx="3"/>
            <a:endCxn id="61" idx="1"/>
          </p:cNvCxnSpPr>
          <p:nvPr/>
        </p:nvCxnSpPr>
        <p:spPr bwMode="auto">
          <a:xfrm>
            <a:off x="4010025" y="3103521"/>
            <a:ext cx="962025" cy="1469979"/>
          </a:xfrm>
          <a:prstGeom prst="bentConnector3">
            <a:avLst>
              <a:gd name="adj1" fmla="val 50000"/>
            </a:avLst>
          </a:prstGeom>
          <a:noFill/>
          <a:ln w="25400">
            <a:solidFill>
              <a:srgbClr val="4BACC6"/>
            </a:solidFill>
            <a:miter lim="800000"/>
            <a:headEnd/>
            <a:tailEnd type="arrow" w="med" len="med"/>
          </a:ln>
          <a:effectLst>
            <a:outerShdw blurRad="40000" dist="20000" dir="5400000" rotWithShape="0">
              <a:srgbClr val="000000">
                <a:alpha val="37999"/>
              </a:srgbClr>
            </a:outerShdw>
          </a:effectLst>
        </p:spPr>
      </p:cxnSp>
      <p:cxnSp>
        <p:nvCxnSpPr>
          <p:cNvPr id="7184" name="Elbow Connector 7183"/>
          <p:cNvCxnSpPr>
            <a:cxnSpLocks noChangeShapeType="1"/>
            <a:stCxn id="7185" idx="3"/>
            <a:endCxn id="63" idx="3"/>
          </p:cNvCxnSpPr>
          <p:nvPr/>
        </p:nvCxnSpPr>
        <p:spPr bwMode="auto">
          <a:xfrm flipH="1">
            <a:off x="5829300" y="2556049"/>
            <a:ext cx="266700" cy="1375877"/>
          </a:xfrm>
          <a:prstGeom prst="bentConnector3">
            <a:avLst>
              <a:gd name="adj1" fmla="val -85714"/>
            </a:avLst>
          </a:prstGeom>
          <a:noFill/>
          <a:ln w="25400">
            <a:solidFill>
              <a:srgbClr val="4BACC6"/>
            </a:solidFill>
            <a:miter lim="800000"/>
            <a:headEnd/>
            <a:tailEnd type="arrow" w="med" len="med"/>
          </a:ln>
          <a:effectLst>
            <a:outerShdw blurRad="40000" dist="20000" dir="5400000" rotWithShape="0">
              <a:srgbClr val="000000">
                <a:alpha val="37999"/>
              </a:srgbClr>
            </a:outerShdw>
          </a:effectLst>
        </p:spPr>
      </p:cxnSp>
      <p:cxnSp>
        <p:nvCxnSpPr>
          <p:cNvPr id="7189" name="Elbow Connector 7188"/>
          <p:cNvCxnSpPr>
            <a:cxnSpLocks noChangeShapeType="1"/>
            <a:stCxn id="7185" idx="3"/>
            <a:endCxn id="61" idx="3"/>
          </p:cNvCxnSpPr>
          <p:nvPr/>
        </p:nvCxnSpPr>
        <p:spPr bwMode="auto">
          <a:xfrm flipH="1">
            <a:off x="5829300" y="2556049"/>
            <a:ext cx="266700" cy="2017451"/>
          </a:xfrm>
          <a:prstGeom prst="bentConnector3">
            <a:avLst>
              <a:gd name="adj1" fmla="val -85714"/>
            </a:avLst>
          </a:prstGeom>
          <a:noFill/>
          <a:ln w="25400">
            <a:solidFill>
              <a:srgbClr val="4BACC6"/>
            </a:solidFill>
            <a:miter lim="800000"/>
            <a:headEnd/>
            <a:tailEnd type="arrow" w="med" len="med"/>
          </a:ln>
          <a:effectLst>
            <a:outerShdw blurRad="40000" dist="20000" dir="5400000" rotWithShape="0">
              <a:srgbClr val="000000">
                <a:alpha val="37999"/>
              </a:srgbClr>
            </a:outerShdw>
          </a:effectLst>
        </p:spPr>
      </p:cxnSp>
      <p:cxnSp>
        <p:nvCxnSpPr>
          <p:cNvPr id="7197" name="Elbow Connector 7196"/>
          <p:cNvCxnSpPr>
            <a:cxnSpLocks noChangeShapeType="1"/>
            <a:stCxn id="72" idx="3"/>
          </p:cNvCxnSpPr>
          <p:nvPr/>
        </p:nvCxnSpPr>
        <p:spPr bwMode="auto">
          <a:xfrm flipV="1">
            <a:off x="2614613" y="2101895"/>
            <a:ext cx="2117725" cy="1"/>
          </a:xfrm>
          <a:prstGeom prst="bentConnector3">
            <a:avLst>
              <a:gd name="adj1" fmla="val 50000"/>
            </a:avLst>
          </a:prstGeom>
          <a:noFill/>
          <a:ln w="25400">
            <a:solidFill>
              <a:srgbClr val="9BBB59"/>
            </a:solidFill>
            <a:miter lim="800000"/>
            <a:headEnd/>
            <a:tailEnd type="arrow" w="med" len="med"/>
          </a:ln>
          <a:effectLst>
            <a:outerShdw blurRad="40000" dist="20000" dir="5400000" rotWithShape="0">
              <a:srgbClr val="000000">
                <a:alpha val="37999"/>
              </a:srgbClr>
            </a:outerShdw>
          </a:effectLst>
        </p:spPr>
      </p:cxnSp>
      <p:sp>
        <p:nvSpPr>
          <p:cNvPr id="7200" name="TextBox 133"/>
          <p:cNvSpPr txBox="1">
            <a:spLocks noChangeArrowheads="1"/>
          </p:cNvSpPr>
          <p:nvPr/>
        </p:nvSpPr>
        <p:spPr bwMode="auto">
          <a:xfrm>
            <a:off x="7256036" y="1427208"/>
            <a:ext cx="1568450" cy="1016000"/>
          </a:xfrm>
          <a:prstGeom prst="rect">
            <a:avLst/>
          </a:prstGeom>
          <a:noFill/>
          <a:ln w="9525">
            <a:noFill/>
            <a:miter lim="800000"/>
            <a:headEnd/>
            <a:tailEnd/>
          </a:ln>
        </p:spPr>
        <p:txBody>
          <a:bodyPr>
            <a:prstTxWarp prst="textNoShape">
              <a:avLst/>
            </a:prstTxWarp>
            <a:spAutoFit/>
          </a:bodyPr>
          <a:lstStyle/>
          <a:p>
            <a:r>
              <a:rPr lang="en-US" sz="1200" dirty="0"/>
              <a:t>NOTE: Color coding on this slide is used to help differentiate high-level user flow per entrance path</a:t>
            </a:r>
          </a:p>
        </p:txBody>
      </p:sp>
      <p:sp>
        <p:nvSpPr>
          <p:cNvPr id="33" name="Rounded Rectangle 32"/>
          <p:cNvSpPr/>
          <p:nvPr/>
        </p:nvSpPr>
        <p:spPr>
          <a:xfrm>
            <a:off x="6827411" y="4042539"/>
            <a:ext cx="857250" cy="463550"/>
          </a:xfrm>
          <a:prstGeom prst="roundRect">
            <a:avLst/>
          </a:prstGeom>
          <a:solidFill>
            <a:srgbClr val="0000FF"/>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100" dirty="0" smtClean="0">
                <a:solidFill>
                  <a:srgbClr val="FFFFFF"/>
                </a:solidFill>
                <a:ea typeface="ＭＳ Ｐゴシック" charset="-128"/>
              </a:rPr>
              <a:t>ENROLL</a:t>
            </a:r>
            <a:endParaRPr lang="en-US" sz="1100" dirty="0">
              <a:solidFill>
                <a:srgbClr val="FFFFFF"/>
              </a:solidFill>
              <a:ea typeface="ＭＳ Ｐゴシック" charset="-128"/>
            </a:endParaRPr>
          </a:p>
        </p:txBody>
      </p:sp>
      <p:cxnSp>
        <p:nvCxnSpPr>
          <p:cNvPr id="35" name="Straight Arrow Connector 34"/>
          <p:cNvCxnSpPr>
            <a:stCxn id="120" idx="3"/>
            <a:endCxn id="33" idx="1"/>
          </p:cNvCxnSpPr>
          <p:nvPr/>
        </p:nvCxnSpPr>
        <p:spPr>
          <a:xfrm>
            <a:off x="6121400" y="4269271"/>
            <a:ext cx="706011" cy="504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Elbow Connector 16"/>
          <p:cNvCxnSpPr>
            <a:stCxn id="67" idx="3"/>
            <a:endCxn id="63" idx="1"/>
          </p:cNvCxnSpPr>
          <p:nvPr/>
        </p:nvCxnSpPr>
        <p:spPr>
          <a:xfrm>
            <a:off x="4010025" y="3103521"/>
            <a:ext cx="962025" cy="828405"/>
          </a:xfrm>
          <a:prstGeom prst="bentConnector3">
            <a:avLst/>
          </a:prstGeom>
          <a:ln>
            <a:tailEnd type="arrow"/>
          </a:ln>
        </p:spPr>
        <p:style>
          <a:lnRef idx="2">
            <a:schemeClr val="accent5"/>
          </a:lnRef>
          <a:fillRef idx="0">
            <a:schemeClr val="accent5"/>
          </a:fillRef>
          <a:effectRef idx="1">
            <a:schemeClr val="accent5"/>
          </a:effectRef>
          <a:fontRef idx="minor">
            <a:schemeClr val="tx1"/>
          </a:fontRef>
        </p:style>
      </p:cxnSp>
      <p:sp>
        <p:nvSpPr>
          <p:cNvPr id="31" name="Rounded Rectangle 30"/>
          <p:cNvSpPr/>
          <p:nvPr/>
        </p:nvSpPr>
        <p:spPr>
          <a:xfrm>
            <a:off x="4971938" y="5517131"/>
            <a:ext cx="857250" cy="53181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100" dirty="0" smtClean="0">
                <a:solidFill>
                  <a:srgbClr val="FFFFFF"/>
                </a:solidFill>
                <a:ea typeface="ＭＳ Ｐゴシック" charset="-128"/>
              </a:rPr>
              <a:t>Promo Landing Page</a:t>
            </a:r>
            <a:endParaRPr lang="en-US" sz="1100" dirty="0">
              <a:solidFill>
                <a:srgbClr val="FFFFFF"/>
              </a:solidFill>
              <a:ea typeface="ＭＳ Ｐゴシック" charset="-128"/>
            </a:endParaRPr>
          </a:p>
        </p:txBody>
      </p:sp>
      <p:cxnSp>
        <p:nvCxnSpPr>
          <p:cNvPr id="46" name="Straight Arrow Connector 45"/>
          <p:cNvCxnSpPr/>
          <p:nvPr/>
        </p:nvCxnSpPr>
        <p:spPr>
          <a:xfrm>
            <a:off x="2614613" y="4705302"/>
            <a:ext cx="2357437" cy="1588"/>
          </a:xfrm>
          <a:prstGeom prst="straightConnector1">
            <a:avLst/>
          </a:prstGeom>
          <a:ln>
            <a:solidFill>
              <a:schemeClr val="accent6"/>
            </a:solidFill>
            <a:tailEnd type="arrow"/>
          </a:ln>
        </p:spPr>
        <p:style>
          <a:lnRef idx="2">
            <a:schemeClr val="accent1"/>
          </a:lnRef>
          <a:fillRef idx="0">
            <a:schemeClr val="accent1"/>
          </a:fillRef>
          <a:effectRef idx="1">
            <a:schemeClr val="accent1"/>
          </a:effectRef>
          <a:fontRef idx="minor">
            <a:schemeClr val="tx1"/>
          </a:fontRef>
        </p:style>
      </p:cxnSp>
      <p:cxnSp>
        <p:nvCxnSpPr>
          <p:cNvPr id="64" name="Elbow Connector 63"/>
          <p:cNvCxnSpPr/>
          <p:nvPr/>
        </p:nvCxnSpPr>
        <p:spPr>
          <a:xfrm>
            <a:off x="2614613" y="5397310"/>
            <a:ext cx="2786062" cy="1588"/>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96" name="Rounded Rectangle 95"/>
          <p:cNvSpPr/>
          <p:nvPr/>
        </p:nvSpPr>
        <p:spPr>
          <a:xfrm>
            <a:off x="3136629" y="5679008"/>
            <a:ext cx="3673299" cy="668709"/>
          </a:xfrm>
          <a:prstGeom prst="round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97" name="Title 1"/>
          <p:cNvSpPr>
            <a:spLocks noGrp="1"/>
          </p:cNvSpPr>
          <p:nvPr>
            <p:ph type="title"/>
          </p:nvPr>
        </p:nvSpPr>
        <p:spPr bwMode="auto">
          <a:xfrm>
            <a:off x="771525" y="490538"/>
            <a:ext cx="7875588" cy="430212"/>
          </a:xfrm>
          <a:noFill/>
          <a:ln>
            <a:miter lim="800000"/>
            <a:headEnd/>
            <a:tailEnd/>
          </a:ln>
        </p:spPr>
        <p:txBody>
          <a:bodyPr wrap="square" lIns="91440" tIns="45720" rIns="91440" bIns="45720" numCol="1" compatLnSpc="1">
            <a:prstTxWarp prst="textNoShape">
              <a:avLst/>
            </a:prstTxWarp>
          </a:bodyPr>
          <a:lstStyle/>
          <a:p>
            <a:pPr eaLnBrk="1" hangingPunct="1"/>
            <a:r>
              <a:rPr lang="en-US" dirty="0" smtClean="0">
                <a:latin typeface="Arial" charset="0"/>
                <a:ea typeface="Arial" charset="0"/>
                <a:cs typeface="Arial" charset="0"/>
              </a:rPr>
              <a:t>“Plans In Your Area” Details</a:t>
            </a:r>
            <a:endParaRPr lang="en-US" i="1" dirty="0">
              <a:solidFill>
                <a:srgbClr val="F79646"/>
              </a:solidFill>
              <a:latin typeface="Arial" charset="0"/>
              <a:ea typeface="Arial" charset="0"/>
              <a:cs typeface="Arial" charset="0"/>
            </a:endParaRPr>
          </a:p>
        </p:txBody>
      </p:sp>
      <p:sp>
        <p:nvSpPr>
          <p:cNvPr id="8198" name="Slide Number Placeholder 4"/>
          <p:cNvSpPr>
            <a:spLocks noGrp="1"/>
          </p:cNvSpPr>
          <p:nvPr>
            <p:ph type="sldNum" sz="quarter" idx="13"/>
          </p:nvPr>
        </p:nvSpPr>
        <p:spPr bwMode="auto">
          <a:xfrm>
            <a:off x="0" y="6492875"/>
            <a:ext cx="9144000" cy="365125"/>
          </a:xfrm>
          <a:noFill/>
          <a:ln>
            <a:miter lim="800000"/>
            <a:headEnd/>
            <a:tailEnd/>
          </a:ln>
        </p:spPr>
        <p:txBody>
          <a:bodyPr/>
          <a:lstStyle/>
          <a:p>
            <a:fld id="{0CCFBF69-7CF6-0940-9743-3576DB0522DD}" type="slidenum">
              <a:rPr lang="en-US"/>
              <a:pPr/>
              <a:t>7</a:t>
            </a:fld>
            <a:endParaRPr lang="en-US" dirty="0"/>
          </a:p>
        </p:txBody>
      </p:sp>
      <p:sp>
        <p:nvSpPr>
          <p:cNvPr id="74" name="Rounded Rectangle 73"/>
          <p:cNvSpPr/>
          <p:nvPr/>
        </p:nvSpPr>
        <p:spPr>
          <a:xfrm>
            <a:off x="3176496" y="5779925"/>
            <a:ext cx="857250" cy="442913"/>
          </a:xfrm>
          <a:prstGeom prst="roundRect">
            <a:avLst/>
          </a:prstGeom>
          <a:solidFill>
            <a:srgbClr val="0000F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00" dirty="0">
                <a:solidFill>
                  <a:srgbClr val="FFFFFF"/>
                </a:solidFill>
                <a:ea typeface="ＭＳ Ｐゴシック" charset="-128"/>
              </a:rPr>
              <a:t>Enroll</a:t>
            </a:r>
          </a:p>
        </p:txBody>
      </p:sp>
      <p:sp>
        <p:nvSpPr>
          <p:cNvPr id="33" name="Rounded Rectangle 32"/>
          <p:cNvSpPr/>
          <p:nvPr/>
        </p:nvSpPr>
        <p:spPr>
          <a:xfrm>
            <a:off x="3182424" y="1891330"/>
            <a:ext cx="857250" cy="4365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000" dirty="0" smtClean="0">
                <a:solidFill>
                  <a:srgbClr val="FFFFFF"/>
                </a:solidFill>
                <a:ea typeface="ＭＳ Ｐゴシック" charset="-128"/>
              </a:rPr>
              <a:t>Full Info</a:t>
            </a:r>
            <a:endParaRPr lang="en-US" sz="1000" dirty="0">
              <a:solidFill>
                <a:srgbClr val="FFFFFF"/>
              </a:solidFill>
              <a:ea typeface="ＭＳ Ｐゴシック" charset="-128"/>
            </a:endParaRPr>
          </a:p>
        </p:txBody>
      </p:sp>
      <p:sp>
        <p:nvSpPr>
          <p:cNvPr id="34" name="Rounded Rectangle 33"/>
          <p:cNvSpPr/>
          <p:nvPr/>
        </p:nvSpPr>
        <p:spPr>
          <a:xfrm>
            <a:off x="819279" y="1855788"/>
            <a:ext cx="857250" cy="43656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sz="1000" dirty="0" smtClean="0">
                <a:solidFill>
                  <a:srgbClr val="FFFFFF"/>
                </a:solidFill>
                <a:ea typeface="ＭＳ Ｐゴシック" charset="-128"/>
              </a:rPr>
              <a:t>Partial Info</a:t>
            </a:r>
            <a:endParaRPr lang="en-US" sz="1000" dirty="0">
              <a:solidFill>
                <a:srgbClr val="FFFFFF"/>
              </a:solidFill>
              <a:ea typeface="ＭＳ Ｐゴシック" charset="-128"/>
            </a:endParaRPr>
          </a:p>
        </p:txBody>
      </p:sp>
      <p:sp>
        <p:nvSpPr>
          <p:cNvPr id="35" name="Flowchart: Decision 34"/>
          <p:cNvSpPr>
            <a:spLocks noChangeArrowheads="1"/>
          </p:cNvSpPr>
          <p:nvPr/>
        </p:nvSpPr>
        <p:spPr bwMode="auto">
          <a:xfrm>
            <a:off x="4087813" y="941388"/>
            <a:ext cx="1330325" cy="658812"/>
          </a:xfrm>
          <a:prstGeom prst="flowChartDecision">
            <a:avLst/>
          </a:prstGeom>
          <a:solidFill>
            <a:srgbClr val="4BACC6"/>
          </a:solidFill>
          <a:ln w="9525">
            <a:solidFill>
              <a:schemeClr val="tx2"/>
            </a:solidFill>
            <a:miter lim="800000"/>
            <a:headEnd/>
            <a:tailEnd/>
          </a:ln>
          <a:effectLst>
            <a:outerShdw blurRad="40000" dist="23000" dir="5400000" rotWithShape="0">
              <a:srgbClr val="000000">
                <a:alpha val="34998"/>
              </a:srgbClr>
            </a:outerShdw>
          </a:effectLst>
        </p:spPr>
        <p:txBody>
          <a:bodyPr anchor="ctr">
            <a:prstTxWarp prst="textNoShape">
              <a:avLst/>
            </a:prstTxWarp>
          </a:bodyPr>
          <a:lstStyle/>
          <a:p>
            <a:pPr algn="ctr">
              <a:defRPr/>
            </a:pPr>
            <a:r>
              <a:rPr lang="en-US" sz="1000" dirty="0">
                <a:solidFill>
                  <a:schemeClr val="lt1"/>
                </a:solidFill>
                <a:latin typeface="+mn-lt"/>
                <a:ea typeface="+mn-ea"/>
                <a:cs typeface="+mn-cs"/>
              </a:rPr>
              <a:t>New vs. Existing</a:t>
            </a:r>
          </a:p>
        </p:txBody>
      </p:sp>
      <p:sp>
        <p:nvSpPr>
          <p:cNvPr id="38" name="Rounded Rectangle 37"/>
          <p:cNvSpPr/>
          <p:nvPr/>
        </p:nvSpPr>
        <p:spPr>
          <a:xfrm>
            <a:off x="6570926" y="1039813"/>
            <a:ext cx="857250" cy="4365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000" dirty="0">
                <a:solidFill>
                  <a:srgbClr val="FFFFFF"/>
                </a:solidFill>
                <a:ea typeface="ＭＳ Ｐゴシック" charset="-128"/>
              </a:rPr>
              <a:t>My Account</a:t>
            </a:r>
          </a:p>
        </p:txBody>
      </p:sp>
      <p:sp>
        <p:nvSpPr>
          <p:cNvPr id="76" name="Rounded Rectangle 75"/>
          <p:cNvSpPr/>
          <p:nvPr/>
        </p:nvSpPr>
        <p:spPr>
          <a:xfrm>
            <a:off x="737391" y="2591915"/>
            <a:ext cx="1033463" cy="92551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sz="1000" dirty="0">
                <a:solidFill>
                  <a:srgbClr val="FFFFFF"/>
                </a:solidFill>
                <a:ea typeface="ＭＳ Ｐゴシック" charset="-128"/>
              </a:rPr>
              <a:t>Plans in Your Area w/</a:t>
            </a:r>
            <a:r>
              <a:rPr lang="en-US" sz="1000" dirty="0" smtClean="0">
                <a:solidFill>
                  <a:srgbClr val="FFFFFF"/>
                </a:solidFill>
                <a:ea typeface="ＭＳ Ｐゴシック" charset="-128"/>
              </a:rPr>
              <a:t> Standard Price &amp; </a:t>
            </a:r>
            <a:r>
              <a:rPr lang="en-US" sz="1000" dirty="0">
                <a:solidFill>
                  <a:srgbClr val="FFFFFF"/>
                </a:solidFill>
                <a:ea typeface="ＭＳ Ｐゴシック" charset="-128"/>
              </a:rPr>
              <a:t>No Deposit Amt</a:t>
            </a:r>
          </a:p>
        </p:txBody>
      </p:sp>
      <p:cxnSp>
        <p:nvCxnSpPr>
          <p:cNvPr id="7168" name="Straight Arrow Connector 7167"/>
          <p:cNvCxnSpPr>
            <a:cxnSpLocks noChangeShapeType="1"/>
            <a:stCxn id="35" idx="3"/>
            <a:endCxn id="38" idx="1"/>
          </p:cNvCxnSpPr>
          <p:nvPr/>
        </p:nvCxnSpPr>
        <p:spPr bwMode="auto">
          <a:xfrm flipV="1">
            <a:off x="5418138" y="1258094"/>
            <a:ext cx="1152788" cy="12700"/>
          </a:xfrm>
          <a:prstGeom prst="straightConnector1">
            <a:avLst/>
          </a:prstGeom>
          <a:noFill/>
          <a:ln w="25400">
            <a:solidFill>
              <a:schemeClr val="accent1"/>
            </a:solidFill>
            <a:round/>
            <a:headEnd/>
            <a:tailEnd type="arrow" w="med" len="med"/>
          </a:ln>
          <a:effectLst>
            <a:outerShdw blurRad="40000" dist="20000" dir="5400000" rotWithShape="0">
              <a:srgbClr val="000000">
                <a:alpha val="37999"/>
              </a:srgbClr>
            </a:outerShdw>
          </a:effectLst>
        </p:spPr>
      </p:cxnSp>
      <p:sp>
        <p:nvSpPr>
          <p:cNvPr id="8208" name="TextBox 7168"/>
          <p:cNvSpPr txBox="1">
            <a:spLocks noChangeArrowheads="1"/>
          </p:cNvSpPr>
          <p:nvPr/>
        </p:nvSpPr>
        <p:spPr bwMode="auto">
          <a:xfrm>
            <a:off x="5535613" y="1047750"/>
            <a:ext cx="754062" cy="246063"/>
          </a:xfrm>
          <a:prstGeom prst="rect">
            <a:avLst/>
          </a:prstGeom>
          <a:noFill/>
          <a:ln w="9525">
            <a:noFill/>
            <a:miter lim="800000"/>
            <a:headEnd/>
            <a:tailEnd/>
          </a:ln>
        </p:spPr>
        <p:txBody>
          <a:bodyPr>
            <a:prstTxWarp prst="textNoShape">
              <a:avLst/>
            </a:prstTxWarp>
            <a:spAutoFit/>
          </a:bodyPr>
          <a:lstStyle/>
          <a:p>
            <a:r>
              <a:rPr lang="en-US" sz="1000"/>
              <a:t>Existing</a:t>
            </a:r>
          </a:p>
        </p:txBody>
      </p:sp>
      <p:cxnSp>
        <p:nvCxnSpPr>
          <p:cNvPr id="7174" name="Straight Arrow Connector 7173"/>
          <p:cNvCxnSpPr>
            <a:cxnSpLocks noChangeShapeType="1"/>
            <a:stCxn id="35" idx="1"/>
          </p:cNvCxnSpPr>
          <p:nvPr/>
        </p:nvCxnSpPr>
        <p:spPr bwMode="auto">
          <a:xfrm flipH="1">
            <a:off x="3005138" y="1270000"/>
            <a:ext cx="1082675" cy="1588"/>
          </a:xfrm>
          <a:prstGeom prst="straightConnector1">
            <a:avLst/>
          </a:prstGeom>
          <a:noFill/>
          <a:ln w="25400">
            <a:solidFill>
              <a:schemeClr val="accent1"/>
            </a:solidFill>
            <a:round/>
            <a:headEnd/>
            <a:tailEnd type="arrow" w="med" len="med"/>
          </a:ln>
          <a:effectLst>
            <a:outerShdw blurRad="40000" dist="20000" dir="5400000" rotWithShape="0">
              <a:srgbClr val="000000">
                <a:alpha val="37999"/>
              </a:srgbClr>
            </a:outerShdw>
          </a:effectLst>
        </p:spPr>
      </p:cxnSp>
      <p:sp>
        <p:nvSpPr>
          <p:cNvPr id="8211" name="TextBox 76"/>
          <p:cNvSpPr txBox="1">
            <a:spLocks noChangeArrowheads="1"/>
          </p:cNvSpPr>
          <p:nvPr/>
        </p:nvSpPr>
        <p:spPr bwMode="auto">
          <a:xfrm>
            <a:off x="3336925" y="1060450"/>
            <a:ext cx="754063" cy="246063"/>
          </a:xfrm>
          <a:prstGeom prst="rect">
            <a:avLst/>
          </a:prstGeom>
          <a:noFill/>
          <a:ln w="9525">
            <a:noFill/>
            <a:miter lim="800000"/>
            <a:headEnd/>
            <a:tailEnd/>
          </a:ln>
        </p:spPr>
        <p:txBody>
          <a:bodyPr>
            <a:prstTxWarp prst="textNoShape">
              <a:avLst/>
            </a:prstTxWarp>
            <a:spAutoFit/>
          </a:bodyPr>
          <a:lstStyle/>
          <a:p>
            <a:r>
              <a:rPr lang="en-US" sz="1000"/>
              <a:t>New</a:t>
            </a:r>
          </a:p>
        </p:txBody>
      </p:sp>
      <p:sp>
        <p:nvSpPr>
          <p:cNvPr id="79" name="Rounded Rectangle 78"/>
          <p:cNvSpPr/>
          <p:nvPr/>
        </p:nvSpPr>
        <p:spPr>
          <a:xfrm>
            <a:off x="5703753" y="1931965"/>
            <a:ext cx="857250" cy="43656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000" dirty="0" smtClean="0">
                <a:solidFill>
                  <a:srgbClr val="FFFFFF"/>
                </a:solidFill>
                <a:ea typeface="ＭＳ Ｐゴシック" charset="-128"/>
              </a:rPr>
              <a:t>Promo + Full Info</a:t>
            </a:r>
            <a:endParaRPr lang="en-US" sz="1000" dirty="0">
              <a:solidFill>
                <a:srgbClr val="FFFFFF"/>
              </a:solidFill>
              <a:ea typeface="ＭＳ Ｐゴシック" charset="-128"/>
            </a:endParaRPr>
          </a:p>
        </p:txBody>
      </p:sp>
      <p:sp>
        <p:nvSpPr>
          <p:cNvPr id="82" name="Rounded Rectangle 81"/>
          <p:cNvSpPr/>
          <p:nvPr/>
        </p:nvSpPr>
        <p:spPr>
          <a:xfrm>
            <a:off x="7347499" y="1844676"/>
            <a:ext cx="857250" cy="43656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sz="1000" dirty="0" smtClean="0">
                <a:solidFill>
                  <a:srgbClr val="FFFFFF"/>
                </a:solidFill>
                <a:ea typeface="ＭＳ Ｐゴシック" charset="-128"/>
              </a:rPr>
              <a:t>Promo + Partial Info</a:t>
            </a:r>
            <a:endParaRPr lang="en-US" sz="1000" dirty="0">
              <a:solidFill>
                <a:srgbClr val="FFFFFF"/>
              </a:solidFill>
              <a:ea typeface="ＭＳ Ｐゴシック" charset="-128"/>
            </a:endParaRPr>
          </a:p>
        </p:txBody>
      </p:sp>
      <p:sp>
        <p:nvSpPr>
          <p:cNvPr id="84" name="Rounded Rectangle 83"/>
          <p:cNvSpPr/>
          <p:nvPr/>
        </p:nvSpPr>
        <p:spPr>
          <a:xfrm>
            <a:off x="4079414" y="5791907"/>
            <a:ext cx="857250" cy="4365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000" dirty="0">
                <a:solidFill>
                  <a:srgbClr val="FFFFFF"/>
                </a:solidFill>
                <a:ea typeface="ＭＳ Ｐゴシック" charset="-128"/>
              </a:rPr>
              <a:t>Compare</a:t>
            </a:r>
          </a:p>
        </p:txBody>
      </p:sp>
      <p:sp>
        <p:nvSpPr>
          <p:cNvPr id="7176" name="Flowchart: Predefined Process 7175"/>
          <p:cNvSpPr/>
          <p:nvPr/>
        </p:nvSpPr>
        <p:spPr>
          <a:xfrm>
            <a:off x="3213957" y="3195378"/>
            <a:ext cx="809625" cy="357188"/>
          </a:xfrm>
          <a:prstGeom prst="flowChartPredefinedProcess">
            <a:avLst/>
          </a:prstGeom>
        </p:spPr>
        <p:style>
          <a:lnRef idx="2">
            <a:schemeClr val="accent5">
              <a:shade val="50000"/>
            </a:schemeClr>
          </a:lnRef>
          <a:fillRef idx="1">
            <a:schemeClr val="accent5"/>
          </a:fillRef>
          <a:effectRef idx="0">
            <a:schemeClr val="accent5"/>
          </a:effectRef>
          <a:fontRef idx="minor">
            <a:schemeClr val="lt1"/>
          </a:fontRef>
        </p:style>
        <p:txBody>
          <a:bodyPr anchor="ctr">
            <a:prstTxWarp prst="textNoShape">
              <a:avLst/>
            </a:prstTxWarp>
          </a:bodyPr>
          <a:lstStyle/>
          <a:p>
            <a:pPr algn="ctr">
              <a:defRPr/>
            </a:pPr>
            <a:r>
              <a:rPr lang="en-US" sz="1000" dirty="0"/>
              <a:t>Credit Check</a:t>
            </a:r>
          </a:p>
        </p:txBody>
      </p:sp>
      <p:sp>
        <p:nvSpPr>
          <p:cNvPr id="85" name="Flowchart: Decision 84"/>
          <p:cNvSpPr>
            <a:spLocks noChangeArrowheads="1"/>
          </p:cNvSpPr>
          <p:nvPr/>
        </p:nvSpPr>
        <p:spPr bwMode="auto">
          <a:xfrm>
            <a:off x="3070400" y="3683013"/>
            <a:ext cx="1090612" cy="552450"/>
          </a:xfrm>
          <a:prstGeom prst="flowChartDecision">
            <a:avLst/>
          </a:prstGeom>
          <a:solidFill>
            <a:srgbClr val="4BACC6"/>
          </a:solidFill>
          <a:ln w="9525">
            <a:solidFill>
              <a:schemeClr val="tx2"/>
            </a:solidFill>
            <a:miter lim="800000"/>
            <a:headEnd/>
            <a:tailEnd/>
          </a:ln>
          <a:effectLst>
            <a:outerShdw blurRad="40000" dist="23000" dir="5400000" rotWithShape="0">
              <a:srgbClr val="000000">
                <a:alpha val="34998"/>
              </a:srgbClr>
            </a:outerShdw>
          </a:effectLst>
        </p:spPr>
        <p:txBody>
          <a:bodyPr anchor="ctr">
            <a:prstTxWarp prst="textNoShape">
              <a:avLst/>
            </a:prstTxWarp>
          </a:bodyPr>
          <a:lstStyle/>
          <a:p>
            <a:pPr algn="ctr">
              <a:defRPr/>
            </a:pPr>
            <a:r>
              <a:rPr lang="en-US" sz="1000" dirty="0">
                <a:solidFill>
                  <a:schemeClr val="lt1"/>
                </a:solidFill>
                <a:latin typeface="+mn-lt"/>
                <a:ea typeface="+mn-ea"/>
                <a:cs typeface="+mn-cs"/>
              </a:rPr>
              <a:t>Credit Match?</a:t>
            </a:r>
          </a:p>
        </p:txBody>
      </p:sp>
      <p:sp>
        <p:nvSpPr>
          <p:cNvPr id="86" name="Rounded Rectangle 85"/>
          <p:cNvSpPr/>
          <p:nvPr/>
        </p:nvSpPr>
        <p:spPr>
          <a:xfrm>
            <a:off x="3067330" y="4383111"/>
            <a:ext cx="1090613" cy="947737"/>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000" dirty="0">
                <a:solidFill>
                  <a:srgbClr val="FFFFFF"/>
                </a:solidFill>
                <a:ea typeface="ＭＳ Ｐゴシック" charset="-128"/>
              </a:rPr>
              <a:t>Plans in Your Area w/</a:t>
            </a:r>
            <a:r>
              <a:rPr lang="en-US" sz="1000" dirty="0" smtClean="0">
                <a:solidFill>
                  <a:srgbClr val="FFFFFF"/>
                </a:solidFill>
                <a:ea typeface="ＭＳ Ｐゴシック" charset="-128"/>
              </a:rPr>
              <a:t> Best Price </a:t>
            </a:r>
            <a:r>
              <a:rPr lang="en-US" sz="1000" dirty="0">
                <a:solidFill>
                  <a:srgbClr val="FFFFFF"/>
                </a:solidFill>
                <a:ea typeface="ＭＳ Ｐゴシック" charset="-128"/>
              </a:rPr>
              <a:t>&amp; Deposit Amt</a:t>
            </a:r>
          </a:p>
        </p:txBody>
      </p:sp>
      <p:sp>
        <p:nvSpPr>
          <p:cNvPr id="91" name="Rounded Rectangle 90"/>
          <p:cNvSpPr/>
          <p:nvPr/>
        </p:nvSpPr>
        <p:spPr>
          <a:xfrm>
            <a:off x="1312780" y="4367893"/>
            <a:ext cx="857250" cy="43656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sz="1000" dirty="0" smtClean="0">
                <a:solidFill>
                  <a:srgbClr val="FFFFFF"/>
                </a:solidFill>
                <a:ea typeface="ＭＳ Ｐゴシック" charset="-128"/>
              </a:rPr>
              <a:t>Missing Info</a:t>
            </a:r>
          </a:p>
          <a:p>
            <a:pPr algn="ctr">
              <a:defRPr/>
            </a:pPr>
            <a:r>
              <a:rPr lang="en-US" sz="1000" dirty="0" smtClean="0">
                <a:solidFill>
                  <a:srgbClr val="FFFFFF"/>
                </a:solidFill>
                <a:ea typeface="ＭＳ Ｐゴシック" charset="-128"/>
              </a:rPr>
              <a:t>SS </a:t>
            </a:r>
            <a:r>
              <a:rPr lang="en-US" sz="1000" dirty="0">
                <a:solidFill>
                  <a:srgbClr val="FFFFFF"/>
                </a:solidFill>
                <a:ea typeface="ＭＳ Ｐゴシック" charset="-128"/>
              </a:rPr>
              <a:t># </a:t>
            </a:r>
            <a:r>
              <a:rPr lang="en-US" sz="1000" dirty="0" smtClean="0">
                <a:solidFill>
                  <a:srgbClr val="FFFFFF"/>
                </a:solidFill>
                <a:ea typeface="ＭＳ Ｐゴシック" charset="-128"/>
              </a:rPr>
              <a:t> or DL#</a:t>
            </a:r>
            <a:endParaRPr lang="en-US" sz="1000" dirty="0">
              <a:solidFill>
                <a:srgbClr val="FFFFFF"/>
              </a:solidFill>
              <a:ea typeface="ＭＳ Ｐゴシック" charset="-128"/>
            </a:endParaRPr>
          </a:p>
        </p:txBody>
      </p:sp>
      <p:cxnSp>
        <p:nvCxnSpPr>
          <p:cNvPr id="7178" name="Elbow Connector 7177"/>
          <p:cNvCxnSpPr>
            <a:cxnSpLocks noChangeShapeType="1"/>
            <a:endCxn id="34" idx="0"/>
          </p:cNvCxnSpPr>
          <p:nvPr/>
        </p:nvCxnSpPr>
        <p:spPr bwMode="auto">
          <a:xfrm rot="5400000">
            <a:off x="1877967" y="966169"/>
            <a:ext cx="259557" cy="1519681"/>
          </a:xfrm>
          <a:prstGeom prst="bentConnector3">
            <a:avLst>
              <a:gd name="adj1" fmla="val 50000"/>
            </a:avLst>
          </a:prstGeom>
          <a:ln>
            <a:headEnd/>
            <a:tailEnd type="arrow" w="med" len="med"/>
          </a:ln>
        </p:spPr>
        <p:style>
          <a:lnRef idx="2">
            <a:schemeClr val="accent6"/>
          </a:lnRef>
          <a:fillRef idx="0">
            <a:schemeClr val="accent6"/>
          </a:fillRef>
          <a:effectRef idx="1">
            <a:schemeClr val="accent6"/>
          </a:effectRef>
          <a:fontRef idx="minor">
            <a:schemeClr val="tx1"/>
          </a:fontRef>
        </p:style>
      </p:cxnSp>
      <p:cxnSp>
        <p:nvCxnSpPr>
          <p:cNvPr id="7182" name="Elbow Connector 7181"/>
          <p:cNvCxnSpPr>
            <a:cxnSpLocks noChangeShapeType="1"/>
            <a:endCxn id="79" idx="0"/>
          </p:cNvCxnSpPr>
          <p:nvPr/>
        </p:nvCxnSpPr>
        <p:spPr bwMode="auto">
          <a:xfrm rot="16200000" flipH="1">
            <a:off x="4282114" y="81701"/>
            <a:ext cx="335734" cy="3364793"/>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p:spPr>
      </p:cxnSp>
      <p:sp>
        <p:nvSpPr>
          <p:cNvPr id="8245" name="TextBox 150"/>
          <p:cNvSpPr txBox="1">
            <a:spLocks noChangeArrowheads="1"/>
          </p:cNvSpPr>
          <p:nvPr/>
        </p:nvSpPr>
        <p:spPr bwMode="auto">
          <a:xfrm>
            <a:off x="3629354" y="2974716"/>
            <a:ext cx="534987" cy="246062"/>
          </a:xfrm>
          <a:prstGeom prst="rect">
            <a:avLst/>
          </a:prstGeom>
          <a:noFill/>
          <a:ln w="9525">
            <a:noFill/>
            <a:miter lim="800000"/>
            <a:headEnd/>
            <a:tailEnd/>
          </a:ln>
        </p:spPr>
        <p:txBody>
          <a:bodyPr>
            <a:prstTxWarp prst="textNoShape">
              <a:avLst/>
            </a:prstTxWarp>
            <a:spAutoFit/>
          </a:bodyPr>
          <a:lstStyle/>
          <a:p>
            <a:r>
              <a:rPr lang="en-US" sz="1000" dirty="0"/>
              <a:t>Yes</a:t>
            </a:r>
          </a:p>
        </p:txBody>
      </p:sp>
      <p:sp>
        <p:nvSpPr>
          <p:cNvPr id="60" name="Rounded Rectangle 59"/>
          <p:cNvSpPr/>
          <p:nvPr/>
        </p:nvSpPr>
        <p:spPr>
          <a:xfrm>
            <a:off x="2147888" y="932656"/>
            <a:ext cx="857250" cy="66357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000" dirty="0" smtClean="0">
                <a:solidFill>
                  <a:srgbClr val="FFFFFF"/>
                </a:solidFill>
                <a:ea typeface="ＭＳ Ｐゴシック" charset="-128"/>
              </a:rPr>
              <a:t>Name </a:t>
            </a:r>
          </a:p>
          <a:p>
            <a:pPr algn="ctr">
              <a:defRPr/>
            </a:pPr>
            <a:r>
              <a:rPr lang="en-US" sz="1000" dirty="0" smtClean="0">
                <a:solidFill>
                  <a:srgbClr val="FFFFFF"/>
                </a:solidFill>
                <a:ea typeface="ＭＳ Ｐゴシック" charset="-128"/>
              </a:rPr>
              <a:t>Address </a:t>
            </a:r>
          </a:p>
          <a:p>
            <a:pPr algn="ctr">
              <a:defRPr/>
            </a:pPr>
            <a:r>
              <a:rPr lang="en-US" sz="1000" dirty="0" smtClean="0">
                <a:solidFill>
                  <a:srgbClr val="FFFFFF"/>
                </a:solidFill>
                <a:ea typeface="ＭＳ Ｐゴシック" charset="-128"/>
              </a:rPr>
              <a:t>Zip Code*</a:t>
            </a:r>
          </a:p>
          <a:p>
            <a:pPr algn="ctr">
              <a:defRPr/>
            </a:pPr>
            <a:r>
              <a:rPr lang="en-US" sz="1000" dirty="0" smtClean="0">
                <a:solidFill>
                  <a:srgbClr val="FFFFFF"/>
                </a:solidFill>
                <a:ea typeface="ＭＳ Ｐゴシック" charset="-128"/>
              </a:rPr>
              <a:t>Promo</a:t>
            </a:r>
            <a:endParaRPr lang="en-US" sz="1000" dirty="0">
              <a:solidFill>
                <a:srgbClr val="FFFFFF"/>
              </a:solidFill>
              <a:ea typeface="ＭＳ Ｐゴシック" charset="-128"/>
            </a:endParaRPr>
          </a:p>
        </p:txBody>
      </p:sp>
      <p:sp>
        <p:nvSpPr>
          <p:cNvPr id="62" name="Flowchart: Decision 61"/>
          <p:cNvSpPr>
            <a:spLocks noChangeArrowheads="1"/>
          </p:cNvSpPr>
          <p:nvPr/>
        </p:nvSpPr>
        <p:spPr bwMode="auto">
          <a:xfrm>
            <a:off x="2991311" y="2450416"/>
            <a:ext cx="1254918" cy="552450"/>
          </a:xfrm>
          <a:prstGeom prst="flowChartDecision">
            <a:avLst/>
          </a:prstGeom>
          <a:solidFill>
            <a:srgbClr val="4BACC6"/>
          </a:solidFill>
          <a:ln w="9525">
            <a:solidFill>
              <a:schemeClr val="tx2"/>
            </a:solidFill>
            <a:miter lim="800000"/>
            <a:headEnd/>
            <a:tailEnd/>
          </a:ln>
          <a:effectLst>
            <a:outerShdw blurRad="40000" dist="23000" dir="5400000" rotWithShape="0">
              <a:srgbClr val="000000">
                <a:alpha val="34998"/>
              </a:srgbClr>
            </a:outerShdw>
          </a:effectLst>
        </p:spPr>
        <p:txBody>
          <a:bodyPr anchor="ctr">
            <a:prstTxWarp prst="textNoShape">
              <a:avLst/>
            </a:prstTxWarp>
          </a:bodyPr>
          <a:lstStyle/>
          <a:p>
            <a:pPr algn="ctr">
              <a:defRPr/>
            </a:pPr>
            <a:r>
              <a:rPr lang="en-US" sz="1000" dirty="0" smtClean="0">
                <a:solidFill>
                  <a:schemeClr val="lt1"/>
                </a:solidFill>
                <a:latin typeface="+mn-lt"/>
                <a:ea typeface="+mn-ea"/>
                <a:cs typeface="+mn-cs"/>
              </a:rPr>
              <a:t>Address Valid?</a:t>
            </a:r>
            <a:endParaRPr lang="en-US" sz="1000" dirty="0">
              <a:solidFill>
                <a:schemeClr val="lt1"/>
              </a:solidFill>
              <a:latin typeface="+mn-lt"/>
              <a:ea typeface="+mn-ea"/>
              <a:cs typeface="+mn-cs"/>
            </a:endParaRPr>
          </a:p>
        </p:txBody>
      </p:sp>
      <p:sp>
        <p:nvSpPr>
          <p:cNvPr id="65" name="Rounded Rectangle 64"/>
          <p:cNvSpPr/>
          <p:nvPr/>
        </p:nvSpPr>
        <p:spPr>
          <a:xfrm>
            <a:off x="4986778" y="5791907"/>
            <a:ext cx="857250" cy="4365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000" dirty="0" smtClean="0">
                <a:solidFill>
                  <a:srgbClr val="FFFFFF"/>
                </a:solidFill>
                <a:ea typeface="ＭＳ Ｐゴシック" charset="-128"/>
              </a:rPr>
              <a:t>See Plan Details</a:t>
            </a:r>
            <a:endParaRPr lang="en-US" sz="1000" dirty="0">
              <a:solidFill>
                <a:srgbClr val="FFFFFF"/>
              </a:solidFill>
              <a:ea typeface="ＭＳ Ｐゴシック" charset="-128"/>
            </a:endParaRPr>
          </a:p>
        </p:txBody>
      </p:sp>
      <p:sp>
        <p:nvSpPr>
          <p:cNvPr id="66" name="Rounded Rectangle 65"/>
          <p:cNvSpPr/>
          <p:nvPr/>
        </p:nvSpPr>
        <p:spPr>
          <a:xfrm>
            <a:off x="4381920" y="2508360"/>
            <a:ext cx="857250" cy="4365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000" dirty="0" smtClean="0">
                <a:solidFill>
                  <a:srgbClr val="FFFFFF"/>
                </a:solidFill>
                <a:ea typeface="ＭＳ Ｐゴシック" charset="-128"/>
              </a:rPr>
              <a:t>Revisit Address</a:t>
            </a:r>
            <a:endParaRPr lang="en-US" sz="1000" dirty="0">
              <a:solidFill>
                <a:srgbClr val="FFFFFF"/>
              </a:solidFill>
              <a:ea typeface="ＭＳ Ｐゴシック" charset="-128"/>
            </a:endParaRPr>
          </a:p>
        </p:txBody>
      </p:sp>
      <p:sp>
        <p:nvSpPr>
          <p:cNvPr id="67" name="Rounded Rectangle 66"/>
          <p:cNvSpPr/>
          <p:nvPr/>
        </p:nvSpPr>
        <p:spPr>
          <a:xfrm>
            <a:off x="2002938" y="2511712"/>
            <a:ext cx="857250" cy="4365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000" dirty="0" smtClean="0">
                <a:solidFill>
                  <a:srgbClr val="FFFFFF"/>
                </a:solidFill>
                <a:ea typeface="ＭＳ Ｐゴシック" charset="-128"/>
              </a:rPr>
              <a:t>Multi Address Select</a:t>
            </a:r>
            <a:endParaRPr lang="en-US" sz="1000" dirty="0">
              <a:solidFill>
                <a:srgbClr val="FFFFFF"/>
              </a:solidFill>
              <a:ea typeface="ＭＳ Ｐゴシック" charset="-128"/>
            </a:endParaRPr>
          </a:p>
        </p:txBody>
      </p:sp>
      <p:cxnSp>
        <p:nvCxnSpPr>
          <p:cNvPr id="6" name="Straight Arrow Connector 5"/>
          <p:cNvCxnSpPr>
            <a:stCxn id="33" idx="2"/>
            <a:endCxn id="62" idx="0"/>
          </p:cNvCxnSpPr>
          <p:nvPr/>
        </p:nvCxnSpPr>
        <p:spPr>
          <a:xfrm>
            <a:off x="3611049" y="2327892"/>
            <a:ext cx="7721" cy="12252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stCxn id="62" idx="3"/>
            <a:endCxn id="66" idx="1"/>
          </p:cNvCxnSpPr>
          <p:nvPr/>
        </p:nvCxnSpPr>
        <p:spPr>
          <a:xfrm>
            <a:off x="4246229" y="2726641"/>
            <a:ext cx="13569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62" idx="1"/>
            <a:endCxn id="67" idx="3"/>
          </p:cNvCxnSpPr>
          <p:nvPr/>
        </p:nvCxnSpPr>
        <p:spPr>
          <a:xfrm flipH="1">
            <a:off x="2860188" y="2726641"/>
            <a:ext cx="131123" cy="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8" name="TextBox 151"/>
          <p:cNvSpPr txBox="1">
            <a:spLocks noChangeArrowheads="1"/>
          </p:cNvSpPr>
          <p:nvPr/>
        </p:nvSpPr>
        <p:spPr bwMode="auto">
          <a:xfrm>
            <a:off x="2797126" y="2508360"/>
            <a:ext cx="533400" cy="246063"/>
          </a:xfrm>
          <a:prstGeom prst="rect">
            <a:avLst/>
          </a:prstGeom>
          <a:noFill/>
          <a:ln w="9525">
            <a:noFill/>
            <a:miter lim="800000"/>
            <a:headEnd/>
            <a:tailEnd/>
          </a:ln>
        </p:spPr>
        <p:txBody>
          <a:bodyPr>
            <a:prstTxWarp prst="textNoShape">
              <a:avLst/>
            </a:prstTxWarp>
            <a:spAutoFit/>
          </a:bodyPr>
          <a:lstStyle/>
          <a:p>
            <a:r>
              <a:rPr lang="en-US" sz="1000"/>
              <a:t>No</a:t>
            </a:r>
          </a:p>
        </p:txBody>
      </p:sp>
      <p:sp>
        <p:nvSpPr>
          <p:cNvPr id="93" name="TextBox 151"/>
          <p:cNvSpPr txBox="1">
            <a:spLocks noChangeArrowheads="1"/>
          </p:cNvSpPr>
          <p:nvPr/>
        </p:nvSpPr>
        <p:spPr bwMode="auto">
          <a:xfrm>
            <a:off x="4099512" y="2511712"/>
            <a:ext cx="533400" cy="246063"/>
          </a:xfrm>
          <a:prstGeom prst="rect">
            <a:avLst/>
          </a:prstGeom>
          <a:noFill/>
          <a:ln w="9525">
            <a:noFill/>
            <a:miter lim="800000"/>
            <a:headEnd/>
            <a:tailEnd/>
          </a:ln>
        </p:spPr>
        <p:txBody>
          <a:bodyPr>
            <a:prstTxWarp prst="textNoShape">
              <a:avLst/>
            </a:prstTxWarp>
            <a:spAutoFit/>
          </a:bodyPr>
          <a:lstStyle/>
          <a:p>
            <a:r>
              <a:rPr lang="en-US" sz="1000" dirty="0"/>
              <a:t>No</a:t>
            </a:r>
          </a:p>
        </p:txBody>
      </p:sp>
      <p:cxnSp>
        <p:nvCxnSpPr>
          <p:cNvPr id="24" name="Straight Arrow Connector 23"/>
          <p:cNvCxnSpPr>
            <a:stCxn id="62" idx="2"/>
            <a:endCxn id="7176" idx="0"/>
          </p:cNvCxnSpPr>
          <p:nvPr/>
        </p:nvCxnSpPr>
        <p:spPr>
          <a:xfrm>
            <a:off x="3618770" y="3002866"/>
            <a:ext cx="0" cy="19251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7176" idx="2"/>
            <a:endCxn id="85" idx="0"/>
          </p:cNvCxnSpPr>
          <p:nvPr/>
        </p:nvCxnSpPr>
        <p:spPr>
          <a:xfrm flipH="1">
            <a:off x="3615706" y="3552566"/>
            <a:ext cx="3064" cy="13044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85" idx="2"/>
            <a:endCxn id="86" idx="0"/>
          </p:cNvCxnSpPr>
          <p:nvPr/>
        </p:nvCxnSpPr>
        <p:spPr>
          <a:xfrm flipH="1">
            <a:off x="3612637" y="4235463"/>
            <a:ext cx="3069" cy="1476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7" name="Rounded Rectangle 96"/>
          <p:cNvSpPr/>
          <p:nvPr/>
        </p:nvSpPr>
        <p:spPr>
          <a:xfrm>
            <a:off x="343311" y="3782305"/>
            <a:ext cx="857250" cy="436562"/>
          </a:xfrm>
          <a:prstGeom prst="roundRect">
            <a:avLst/>
          </a:prstGeom>
          <a:ln>
            <a:prstDash val="dash"/>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sz="1000" dirty="0" smtClean="0">
                <a:solidFill>
                  <a:srgbClr val="FFFFFF"/>
                </a:solidFill>
                <a:ea typeface="ＭＳ Ｐゴシック" charset="-128"/>
              </a:rPr>
              <a:t>Get Best Price?**</a:t>
            </a:r>
            <a:endParaRPr lang="en-US" sz="1000" dirty="0">
              <a:solidFill>
                <a:srgbClr val="FFFFFF"/>
              </a:solidFill>
              <a:ea typeface="ＭＳ Ｐゴシック" charset="-128"/>
            </a:endParaRPr>
          </a:p>
        </p:txBody>
      </p:sp>
      <p:sp>
        <p:nvSpPr>
          <p:cNvPr id="98" name="Rounded Rectangle 97"/>
          <p:cNvSpPr/>
          <p:nvPr/>
        </p:nvSpPr>
        <p:spPr>
          <a:xfrm>
            <a:off x="1312780" y="3782305"/>
            <a:ext cx="857250" cy="43656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sz="1000" dirty="0" smtClean="0">
                <a:solidFill>
                  <a:srgbClr val="FFFFFF"/>
                </a:solidFill>
                <a:ea typeface="ＭＳ Ｐゴシック" charset="-128"/>
              </a:rPr>
              <a:t>Do I Owe a Deposit?</a:t>
            </a:r>
            <a:endParaRPr lang="en-US" sz="1000" dirty="0">
              <a:solidFill>
                <a:srgbClr val="FFFFFF"/>
              </a:solidFill>
              <a:ea typeface="ＭＳ Ｐゴシック" charset="-128"/>
            </a:endParaRPr>
          </a:p>
        </p:txBody>
      </p:sp>
      <p:cxnSp>
        <p:nvCxnSpPr>
          <p:cNvPr id="7171" name="Elbow Connector 7170"/>
          <p:cNvCxnSpPr>
            <a:stCxn id="85" idx="1"/>
            <a:endCxn id="76" idx="3"/>
          </p:cNvCxnSpPr>
          <p:nvPr/>
        </p:nvCxnSpPr>
        <p:spPr>
          <a:xfrm rot="10800000">
            <a:off x="1770854" y="3054672"/>
            <a:ext cx="1299546" cy="904566"/>
          </a:xfrm>
          <a:prstGeom prst="bentConnector3">
            <a:avLst/>
          </a:prstGeom>
          <a:ln>
            <a:tailEnd type="arrow"/>
          </a:ln>
        </p:spPr>
        <p:style>
          <a:lnRef idx="2">
            <a:schemeClr val="accent6"/>
          </a:lnRef>
          <a:fillRef idx="0">
            <a:schemeClr val="accent6"/>
          </a:fillRef>
          <a:effectRef idx="1">
            <a:schemeClr val="accent6"/>
          </a:effectRef>
          <a:fontRef idx="minor">
            <a:schemeClr val="tx1"/>
          </a:fontRef>
        </p:style>
      </p:cxnSp>
      <p:cxnSp>
        <p:nvCxnSpPr>
          <p:cNvPr id="7173" name="Straight Arrow Connector 7172"/>
          <p:cNvCxnSpPr>
            <a:stCxn id="34" idx="2"/>
            <a:endCxn id="76" idx="0"/>
          </p:cNvCxnSpPr>
          <p:nvPr/>
        </p:nvCxnSpPr>
        <p:spPr>
          <a:xfrm>
            <a:off x="1247904" y="2292350"/>
            <a:ext cx="6219" cy="299565"/>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7177" name="Elbow Connector 7176"/>
          <p:cNvCxnSpPr>
            <a:endCxn id="33" idx="0"/>
          </p:cNvCxnSpPr>
          <p:nvPr/>
        </p:nvCxnSpPr>
        <p:spPr>
          <a:xfrm rot="16200000" flipH="1">
            <a:off x="3041768" y="1322048"/>
            <a:ext cx="295099" cy="843464"/>
          </a:xfrm>
          <a:prstGeom prst="bentConnector3">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185" name="Elbow Connector 7184"/>
          <p:cNvCxnSpPr>
            <a:stCxn id="97" idx="1"/>
            <a:endCxn id="60" idx="1"/>
          </p:cNvCxnSpPr>
          <p:nvPr/>
        </p:nvCxnSpPr>
        <p:spPr>
          <a:xfrm rot="10800000" flipH="1">
            <a:off x="343310" y="1264444"/>
            <a:ext cx="1804577" cy="2736142"/>
          </a:xfrm>
          <a:prstGeom prst="bentConnector3">
            <a:avLst>
              <a:gd name="adj1" fmla="val -12668"/>
            </a:avLst>
          </a:prstGeom>
          <a:ln>
            <a:prstDash val="dash"/>
            <a:tailEnd type="arrow"/>
          </a:ln>
        </p:spPr>
        <p:style>
          <a:lnRef idx="2">
            <a:schemeClr val="accent6"/>
          </a:lnRef>
          <a:fillRef idx="0">
            <a:schemeClr val="accent6"/>
          </a:fillRef>
          <a:effectRef idx="1">
            <a:schemeClr val="accent6"/>
          </a:effectRef>
          <a:fontRef idx="minor">
            <a:schemeClr val="tx1"/>
          </a:fontRef>
        </p:style>
      </p:cxnSp>
      <p:cxnSp>
        <p:nvCxnSpPr>
          <p:cNvPr id="7189" name="Elbow Connector 7188"/>
          <p:cNvCxnSpPr>
            <a:stCxn id="185" idx="3"/>
            <a:endCxn id="86" idx="1"/>
          </p:cNvCxnSpPr>
          <p:nvPr/>
        </p:nvCxnSpPr>
        <p:spPr>
          <a:xfrm flipV="1">
            <a:off x="2147401" y="4856980"/>
            <a:ext cx="919929" cy="295273"/>
          </a:xfrm>
          <a:prstGeom prst="bentConnector3">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192" name="Elbow Connector 7191"/>
          <p:cNvCxnSpPr>
            <a:stCxn id="76" idx="2"/>
            <a:endCxn id="97" idx="0"/>
          </p:cNvCxnSpPr>
          <p:nvPr/>
        </p:nvCxnSpPr>
        <p:spPr>
          <a:xfrm rot="5400000">
            <a:off x="880592" y="3408773"/>
            <a:ext cx="264877" cy="482187"/>
          </a:xfrm>
          <a:prstGeom prst="bentConnector3">
            <a:avLst/>
          </a:prstGeom>
          <a:ln>
            <a:tailEnd type="arrow"/>
          </a:ln>
        </p:spPr>
        <p:style>
          <a:lnRef idx="2">
            <a:schemeClr val="accent6"/>
          </a:lnRef>
          <a:fillRef idx="0">
            <a:schemeClr val="accent6"/>
          </a:fillRef>
          <a:effectRef idx="1">
            <a:schemeClr val="accent6"/>
          </a:effectRef>
          <a:fontRef idx="minor">
            <a:schemeClr val="tx1"/>
          </a:fontRef>
        </p:style>
      </p:cxnSp>
      <p:cxnSp>
        <p:nvCxnSpPr>
          <p:cNvPr id="7195" name="Elbow Connector 7194"/>
          <p:cNvCxnSpPr>
            <a:stCxn id="76" idx="2"/>
            <a:endCxn id="98" idx="0"/>
          </p:cNvCxnSpPr>
          <p:nvPr/>
        </p:nvCxnSpPr>
        <p:spPr>
          <a:xfrm rot="16200000" flipH="1">
            <a:off x="1365326" y="3406225"/>
            <a:ext cx="264877" cy="487282"/>
          </a:xfrm>
          <a:prstGeom prst="bentConnector3">
            <a:avLst/>
          </a:prstGeom>
          <a:ln>
            <a:tailEnd type="arrow"/>
          </a:ln>
        </p:spPr>
        <p:style>
          <a:lnRef idx="2">
            <a:schemeClr val="accent6"/>
          </a:lnRef>
          <a:fillRef idx="0">
            <a:schemeClr val="accent6"/>
          </a:fillRef>
          <a:effectRef idx="1">
            <a:schemeClr val="accent6"/>
          </a:effectRef>
          <a:fontRef idx="minor">
            <a:schemeClr val="tx1"/>
          </a:fontRef>
        </p:style>
      </p:cxnSp>
      <p:cxnSp>
        <p:nvCxnSpPr>
          <p:cNvPr id="7199" name="Straight Arrow Connector 7198"/>
          <p:cNvCxnSpPr>
            <a:stCxn id="98" idx="2"/>
            <a:endCxn id="91" idx="0"/>
          </p:cNvCxnSpPr>
          <p:nvPr/>
        </p:nvCxnSpPr>
        <p:spPr>
          <a:xfrm>
            <a:off x="1741405" y="4218867"/>
            <a:ext cx="0" cy="149026"/>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3555" name="Elbow Connector 23554"/>
          <p:cNvCxnSpPr>
            <a:stCxn id="67" idx="0"/>
            <a:endCxn id="33" idx="1"/>
          </p:cNvCxnSpPr>
          <p:nvPr/>
        </p:nvCxnSpPr>
        <p:spPr>
          <a:xfrm rot="5400000" flipH="1" flipV="1">
            <a:off x="2605943" y="1935232"/>
            <a:ext cx="402101" cy="750861"/>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557" name="Elbow Connector 23556"/>
          <p:cNvCxnSpPr>
            <a:stCxn id="66" idx="0"/>
            <a:endCxn id="33" idx="3"/>
          </p:cNvCxnSpPr>
          <p:nvPr/>
        </p:nvCxnSpPr>
        <p:spPr>
          <a:xfrm rot="16200000" flipV="1">
            <a:off x="4225736" y="1923550"/>
            <a:ext cx="398749" cy="770871"/>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sp>
        <p:nvSpPr>
          <p:cNvPr id="127" name="TextBox 150"/>
          <p:cNvSpPr txBox="1">
            <a:spLocks noChangeArrowheads="1"/>
          </p:cNvSpPr>
          <p:nvPr/>
        </p:nvSpPr>
        <p:spPr bwMode="auto">
          <a:xfrm>
            <a:off x="3629354" y="4161361"/>
            <a:ext cx="534987" cy="246062"/>
          </a:xfrm>
          <a:prstGeom prst="rect">
            <a:avLst/>
          </a:prstGeom>
          <a:noFill/>
          <a:ln w="9525">
            <a:noFill/>
            <a:miter lim="800000"/>
            <a:headEnd/>
            <a:tailEnd/>
          </a:ln>
        </p:spPr>
        <p:txBody>
          <a:bodyPr>
            <a:prstTxWarp prst="textNoShape">
              <a:avLst/>
            </a:prstTxWarp>
            <a:spAutoFit/>
          </a:bodyPr>
          <a:lstStyle/>
          <a:p>
            <a:r>
              <a:rPr lang="en-US" sz="1000" dirty="0"/>
              <a:t>Yes</a:t>
            </a:r>
          </a:p>
        </p:txBody>
      </p:sp>
      <p:sp>
        <p:nvSpPr>
          <p:cNvPr id="128" name="TextBox 151"/>
          <p:cNvSpPr txBox="1">
            <a:spLocks noChangeArrowheads="1"/>
          </p:cNvSpPr>
          <p:nvPr/>
        </p:nvSpPr>
        <p:spPr bwMode="auto">
          <a:xfrm>
            <a:off x="2769830" y="3740472"/>
            <a:ext cx="533400" cy="246063"/>
          </a:xfrm>
          <a:prstGeom prst="rect">
            <a:avLst/>
          </a:prstGeom>
          <a:noFill/>
          <a:ln w="9525">
            <a:noFill/>
            <a:miter lim="800000"/>
            <a:headEnd/>
            <a:tailEnd/>
          </a:ln>
        </p:spPr>
        <p:txBody>
          <a:bodyPr>
            <a:prstTxWarp prst="textNoShape">
              <a:avLst/>
            </a:prstTxWarp>
            <a:spAutoFit/>
          </a:bodyPr>
          <a:lstStyle/>
          <a:p>
            <a:r>
              <a:rPr lang="en-US" sz="1000" dirty="0"/>
              <a:t>No</a:t>
            </a:r>
          </a:p>
        </p:txBody>
      </p:sp>
      <p:cxnSp>
        <p:nvCxnSpPr>
          <p:cNvPr id="23561" name="Elbow Connector 23560"/>
          <p:cNvCxnSpPr>
            <a:stCxn id="76" idx="2"/>
            <a:endCxn id="96" idx="1"/>
          </p:cNvCxnSpPr>
          <p:nvPr/>
        </p:nvCxnSpPr>
        <p:spPr>
          <a:xfrm rot="16200000" flipH="1">
            <a:off x="947409" y="3824142"/>
            <a:ext cx="2495935" cy="1882506"/>
          </a:xfrm>
          <a:prstGeom prst="bentConnector2">
            <a:avLst/>
          </a:prstGeom>
          <a:ln>
            <a:tailEnd type="arrow"/>
          </a:ln>
        </p:spPr>
        <p:style>
          <a:lnRef idx="2">
            <a:schemeClr val="accent6"/>
          </a:lnRef>
          <a:fillRef idx="0">
            <a:schemeClr val="accent6"/>
          </a:fillRef>
          <a:effectRef idx="1">
            <a:schemeClr val="accent6"/>
          </a:effectRef>
          <a:fontRef idx="minor">
            <a:schemeClr val="tx1"/>
          </a:fontRef>
        </p:style>
      </p:cxnSp>
      <p:sp>
        <p:nvSpPr>
          <p:cNvPr id="132" name="Rounded Rectangle 131"/>
          <p:cNvSpPr/>
          <p:nvPr/>
        </p:nvSpPr>
        <p:spPr>
          <a:xfrm>
            <a:off x="5585705" y="3863503"/>
            <a:ext cx="1090613" cy="947737"/>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000" dirty="0">
                <a:solidFill>
                  <a:srgbClr val="FFFFFF"/>
                </a:solidFill>
                <a:ea typeface="ＭＳ Ｐゴシック" charset="-128"/>
              </a:rPr>
              <a:t>Plans in Your Area w/</a:t>
            </a:r>
            <a:r>
              <a:rPr lang="en-US" sz="1000" dirty="0" smtClean="0">
                <a:solidFill>
                  <a:srgbClr val="FFFFFF"/>
                </a:solidFill>
                <a:ea typeface="ＭＳ Ｐゴシック" charset="-128"/>
              </a:rPr>
              <a:t> Promo Price </a:t>
            </a:r>
            <a:r>
              <a:rPr lang="en-US" sz="1000" dirty="0">
                <a:solidFill>
                  <a:srgbClr val="FFFFFF"/>
                </a:solidFill>
                <a:ea typeface="ＭＳ Ｐゴシック" charset="-128"/>
              </a:rPr>
              <a:t>&amp; Deposit Amt</a:t>
            </a:r>
          </a:p>
        </p:txBody>
      </p:sp>
      <p:sp>
        <p:nvSpPr>
          <p:cNvPr id="136" name="Rounded Rectangle 135"/>
          <p:cNvSpPr/>
          <p:nvPr/>
        </p:nvSpPr>
        <p:spPr>
          <a:xfrm>
            <a:off x="7259392" y="2591915"/>
            <a:ext cx="1033463" cy="92551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sz="1000" dirty="0">
                <a:solidFill>
                  <a:srgbClr val="FFFFFF"/>
                </a:solidFill>
                <a:ea typeface="ＭＳ Ｐゴシック" charset="-128"/>
              </a:rPr>
              <a:t>Plans in Your Area w/</a:t>
            </a:r>
            <a:r>
              <a:rPr lang="en-US" sz="1000" dirty="0" smtClean="0">
                <a:solidFill>
                  <a:srgbClr val="FFFFFF"/>
                </a:solidFill>
                <a:ea typeface="ＭＳ Ｐゴシック" charset="-128"/>
              </a:rPr>
              <a:t> Promo Price &amp; </a:t>
            </a:r>
            <a:r>
              <a:rPr lang="en-US" sz="1000" dirty="0">
                <a:solidFill>
                  <a:srgbClr val="FFFFFF"/>
                </a:solidFill>
                <a:ea typeface="ＭＳ Ｐゴシック" charset="-128"/>
              </a:rPr>
              <a:t>No Deposit Amt</a:t>
            </a:r>
          </a:p>
        </p:txBody>
      </p:sp>
      <p:cxnSp>
        <p:nvCxnSpPr>
          <p:cNvPr id="23572" name="Elbow Connector 23571"/>
          <p:cNvCxnSpPr>
            <a:stCxn id="136" idx="2"/>
            <a:endCxn id="96" idx="3"/>
          </p:cNvCxnSpPr>
          <p:nvPr/>
        </p:nvCxnSpPr>
        <p:spPr>
          <a:xfrm rot="5400000">
            <a:off x="6045059" y="4282297"/>
            <a:ext cx="2495935" cy="966196"/>
          </a:xfrm>
          <a:prstGeom prst="bentConnector2">
            <a:avLst/>
          </a:prstGeom>
          <a:ln>
            <a:tailEnd type="arrow"/>
          </a:ln>
        </p:spPr>
        <p:style>
          <a:lnRef idx="2">
            <a:schemeClr val="accent6"/>
          </a:lnRef>
          <a:fillRef idx="0">
            <a:schemeClr val="accent6"/>
          </a:fillRef>
          <a:effectRef idx="1">
            <a:schemeClr val="accent6"/>
          </a:effectRef>
          <a:fontRef idx="minor">
            <a:schemeClr val="tx1"/>
          </a:fontRef>
        </p:style>
      </p:cxnSp>
      <p:sp>
        <p:nvSpPr>
          <p:cNvPr id="139" name="Rounded Rectangle 138"/>
          <p:cNvSpPr/>
          <p:nvPr/>
        </p:nvSpPr>
        <p:spPr>
          <a:xfrm>
            <a:off x="7968838" y="4367893"/>
            <a:ext cx="857250" cy="43656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sz="1000" dirty="0" smtClean="0">
                <a:solidFill>
                  <a:srgbClr val="FFFFFF"/>
                </a:solidFill>
                <a:ea typeface="ＭＳ Ｐゴシック" charset="-128"/>
              </a:rPr>
              <a:t>Missing Info</a:t>
            </a:r>
          </a:p>
          <a:p>
            <a:pPr algn="ctr">
              <a:defRPr/>
            </a:pPr>
            <a:r>
              <a:rPr lang="en-US" sz="1000" dirty="0" smtClean="0">
                <a:solidFill>
                  <a:srgbClr val="FFFFFF"/>
                </a:solidFill>
                <a:ea typeface="ＭＳ Ｐゴシック" charset="-128"/>
              </a:rPr>
              <a:t>SS </a:t>
            </a:r>
            <a:r>
              <a:rPr lang="en-US" sz="1000" dirty="0">
                <a:solidFill>
                  <a:srgbClr val="FFFFFF"/>
                </a:solidFill>
                <a:ea typeface="ＭＳ Ｐゴシック" charset="-128"/>
              </a:rPr>
              <a:t># </a:t>
            </a:r>
            <a:r>
              <a:rPr lang="en-US" sz="1000" dirty="0" smtClean="0">
                <a:solidFill>
                  <a:srgbClr val="FFFFFF"/>
                </a:solidFill>
                <a:ea typeface="ＭＳ Ｐゴシック" charset="-128"/>
              </a:rPr>
              <a:t> or DL#</a:t>
            </a:r>
            <a:endParaRPr lang="en-US" sz="1000" dirty="0">
              <a:solidFill>
                <a:srgbClr val="FFFFFF"/>
              </a:solidFill>
              <a:ea typeface="ＭＳ Ｐゴシック" charset="-128"/>
            </a:endParaRPr>
          </a:p>
        </p:txBody>
      </p:sp>
      <p:sp>
        <p:nvSpPr>
          <p:cNvPr id="140" name="Rounded Rectangle 139"/>
          <p:cNvSpPr/>
          <p:nvPr/>
        </p:nvSpPr>
        <p:spPr>
          <a:xfrm>
            <a:off x="7982486" y="3782305"/>
            <a:ext cx="857250" cy="43656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sz="1000" dirty="0" smtClean="0">
                <a:solidFill>
                  <a:srgbClr val="FFFFFF"/>
                </a:solidFill>
                <a:ea typeface="ＭＳ Ｐゴシック" charset="-128"/>
              </a:rPr>
              <a:t>Do I Owe a Deposit?</a:t>
            </a:r>
            <a:endParaRPr lang="en-US" sz="1000" dirty="0">
              <a:solidFill>
                <a:srgbClr val="FFFFFF"/>
              </a:solidFill>
              <a:ea typeface="ＭＳ Ｐゴシック" charset="-128"/>
            </a:endParaRPr>
          </a:p>
        </p:txBody>
      </p:sp>
      <p:cxnSp>
        <p:nvCxnSpPr>
          <p:cNvPr id="23574" name="Elbow Connector 23573"/>
          <p:cNvCxnSpPr>
            <a:stCxn id="136" idx="2"/>
            <a:endCxn id="140" idx="0"/>
          </p:cNvCxnSpPr>
          <p:nvPr/>
        </p:nvCxnSpPr>
        <p:spPr>
          <a:xfrm rot="16200000" flipH="1">
            <a:off x="7961179" y="3332372"/>
            <a:ext cx="264877" cy="634987"/>
          </a:xfrm>
          <a:prstGeom prst="bentConnector3">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3577" name="Elbow Connector 23576"/>
          <p:cNvCxnSpPr>
            <a:endCxn id="82" idx="0"/>
          </p:cNvCxnSpPr>
          <p:nvPr/>
        </p:nvCxnSpPr>
        <p:spPr>
          <a:xfrm rot="16200000" flipH="1">
            <a:off x="5147632" y="-783817"/>
            <a:ext cx="248445" cy="5008539"/>
          </a:xfrm>
          <a:prstGeom prst="bentConnector3">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3579" name="Straight Arrow Connector 23578"/>
          <p:cNvCxnSpPr>
            <a:stCxn id="82" idx="2"/>
            <a:endCxn id="136" idx="0"/>
          </p:cNvCxnSpPr>
          <p:nvPr/>
        </p:nvCxnSpPr>
        <p:spPr>
          <a:xfrm>
            <a:off x="7776124" y="2281238"/>
            <a:ext cx="0" cy="310677"/>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40" name="Elbow Connector 39"/>
          <p:cNvCxnSpPr>
            <a:stCxn id="86" idx="2"/>
            <a:endCxn id="96" idx="0"/>
          </p:cNvCxnSpPr>
          <p:nvPr/>
        </p:nvCxnSpPr>
        <p:spPr>
          <a:xfrm rot="16200000" flipH="1">
            <a:off x="4118878" y="4824607"/>
            <a:ext cx="348160" cy="1360642"/>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3" name="Elbow Connector 42"/>
          <p:cNvCxnSpPr>
            <a:stCxn id="132" idx="2"/>
            <a:endCxn id="96" idx="0"/>
          </p:cNvCxnSpPr>
          <p:nvPr/>
        </p:nvCxnSpPr>
        <p:spPr>
          <a:xfrm rot="5400000">
            <a:off x="5118262" y="4666258"/>
            <a:ext cx="867768" cy="1157733"/>
          </a:xfrm>
          <a:prstGeom prst="bentConnector3">
            <a:avLst>
              <a:gd name="adj1" fmla="val 77615"/>
            </a:avLst>
          </a:prstGeom>
          <a:ln>
            <a:tailEnd type="arrow"/>
          </a:ln>
        </p:spPr>
        <p:style>
          <a:lnRef idx="2">
            <a:schemeClr val="accent1"/>
          </a:lnRef>
          <a:fillRef idx="0">
            <a:schemeClr val="accent1"/>
          </a:fillRef>
          <a:effectRef idx="1">
            <a:schemeClr val="accent1"/>
          </a:effectRef>
          <a:fontRef idx="minor">
            <a:schemeClr val="tx1"/>
          </a:fontRef>
        </p:style>
      </p:cxnSp>
      <p:sp>
        <p:nvSpPr>
          <p:cNvPr id="160" name="Flowchart: Predefined Process 159"/>
          <p:cNvSpPr/>
          <p:nvPr/>
        </p:nvSpPr>
        <p:spPr>
          <a:xfrm>
            <a:off x="5726685" y="2587734"/>
            <a:ext cx="809625" cy="357188"/>
          </a:xfrm>
          <a:prstGeom prst="flowChartPredefinedProcess">
            <a:avLst/>
          </a:prstGeom>
        </p:spPr>
        <p:style>
          <a:lnRef idx="2">
            <a:schemeClr val="accent5">
              <a:shade val="50000"/>
            </a:schemeClr>
          </a:lnRef>
          <a:fillRef idx="1">
            <a:schemeClr val="accent5"/>
          </a:fillRef>
          <a:effectRef idx="0">
            <a:schemeClr val="accent5"/>
          </a:effectRef>
          <a:fontRef idx="minor">
            <a:schemeClr val="lt1"/>
          </a:fontRef>
        </p:style>
        <p:txBody>
          <a:bodyPr anchor="ctr">
            <a:prstTxWarp prst="textNoShape">
              <a:avLst/>
            </a:prstTxWarp>
          </a:bodyPr>
          <a:lstStyle/>
          <a:p>
            <a:pPr algn="ctr">
              <a:defRPr/>
            </a:pPr>
            <a:r>
              <a:rPr lang="en-US" sz="1000" dirty="0"/>
              <a:t>Credit Check</a:t>
            </a:r>
          </a:p>
        </p:txBody>
      </p:sp>
      <p:sp>
        <p:nvSpPr>
          <p:cNvPr id="161" name="Flowchart: Decision 160"/>
          <p:cNvSpPr>
            <a:spLocks noChangeArrowheads="1"/>
          </p:cNvSpPr>
          <p:nvPr/>
        </p:nvSpPr>
        <p:spPr bwMode="auto">
          <a:xfrm>
            <a:off x="5585705" y="3099122"/>
            <a:ext cx="1090612" cy="552450"/>
          </a:xfrm>
          <a:prstGeom prst="flowChartDecision">
            <a:avLst/>
          </a:prstGeom>
          <a:solidFill>
            <a:srgbClr val="4BACC6"/>
          </a:solidFill>
          <a:ln w="9525">
            <a:solidFill>
              <a:schemeClr val="tx2"/>
            </a:solidFill>
            <a:miter lim="800000"/>
            <a:headEnd/>
            <a:tailEnd/>
          </a:ln>
          <a:effectLst>
            <a:outerShdw blurRad="40000" dist="23000" dir="5400000" rotWithShape="0">
              <a:srgbClr val="000000">
                <a:alpha val="34998"/>
              </a:srgbClr>
            </a:outerShdw>
          </a:effectLst>
        </p:spPr>
        <p:txBody>
          <a:bodyPr anchor="ctr">
            <a:prstTxWarp prst="textNoShape">
              <a:avLst/>
            </a:prstTxWarp>
          </a:bodyPr>
          <a:lstStyle/>
          <a:p>
            <a:pPr algn="ctr">
              <a:defRPr/>
            </a:pPr>
            <a:r>
              <a:rPr lang="en-US" sz="1000" dirty="0">
                <a:solidFill>
                  <a:schemeClr val="lt1"/>
                </a:solidFill>
                <a:latin typeface="+mn-lt"/>
                <a:ea typeface="+mn-ea"/>
                <a:cs typeface="+mn-cs"/>
              </a:rPr>
              <a:t>Credit Match?</a:t>
            </a:r>
          </a:p>
        </p:txBody>
      </p:sp>
      <p:cxnSp>
        <p:nvCxnSpPr>
          <p:cNvPr id="57" name="Straight Arrow Connector 56"/>
          <p:cNvCxnSpPr>
            <a:stCxn id="79" idx="2"/>
            <a:endCxn id="160" idx="0"/>
          </p:cNvCxnSpPr>
          <p:nvPr/>
        </p:nvCxnSpPr>
        <p:spPr>
          <a:xfrm flipH="1">
            <a:off x="6131498" y="2368528"/>
            <a:ext cx="880" cy="21920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a:stCxn id="160" idx="2"/>
            <a:endCxn id="161" idx="0"/>
          </p:cNvCxnSpPr>
          <p:nvPr/>
        </p:nvCxnSpPr>
        <p:spPr>
          <a:xfrm flipH="1">
            <a:off x="6131011" y="2944922"/>
            <a:ext cx="487" cy="154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9" name="Straight Arrow Connector 68"/>
          <p:cNvCxnSpPr>
            <a:stCxn id="161" idx="2"/>
            <a:endCxn id="132" idx="0"/>
          </p:cNvCxnSpPr>
          <p:nvPr/>
        </p:nvCxnSpPr>
        <p:spPr>
          <a:xfrm>
            <a:off x="6131011" y="3651572"/>
            <a:ext cx="1" cy="2119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70" name="TextBox 150"/>
          <p:cNvSpPr txBox="1">
            <a:spLocks noChangeArrowheads="1"/>
          </p:cNvSpPr>
          <p:nvPr/>
        </p:nvSpPr>
        <p:spPr bwMode="auto">
          <a:xfrm>
            <a:off x="5708097" y="3636217"/>
            <a:ext cx="534987" cy="246062"/>
          </a:xfrm>
          <a:prstGeom prst="rect">
            <a:avLst/>
          </a:prstGeom>
          <a:noFill/>
          <a:ln w="9525">
            <a:noFill/>
            <a:miter lim="800000"/>
            <a:headEnd/>
            <a:tailEnd/>
          </a:ln>
        </p:spPr>
        <p:txBody>
          <a:bodyPr>
            <a:prstTxWarp prst="textNoShape">
              <a:avLst/>
            </a:prstTxWarp>
            <a:spAutoFit/>
          </a:bodyPr>
          <a:lstStyle/>
          <a:p>
            <a:r>
              <a:rPr lang="en-US" sz="1000" dirty="0"/>
              <a:t>Yes</a:t>
            </a:r>
          </a:p>
        </p:txBody>
      </p:sp>
      <p:cxnSp>
        <p:nvCxnSpPr>
          <p:cNvPr id="73" name="Elbow Connector 72"/>
          <p:cNvCxnSpPr>
            <a:stCxn id="161" idx="3"/>
            <a:endCxn id="136" idx="1"/>
          </p:cNvCxnSpPr>
          <p:nvPr/>
        </p:nvCxnSpPr>
        <p:spPr>
          <a:xfrm flipV="1">
            <a:off x="6676317" y="3054672"/>
            <a:ext cx="583075" cy="320675"/>
          </a:xfrm>
          <a:prstGeom prst="bentConnector3">
            <a:avLst/>
          </a:prstGeom>
          <a:ln>
            <a:tailEnd type="arrow"/>
          </a:ln>
        </p:spPr>
        <p:style>
          <a:lnRef idx="2">
            <a:schemeClr val="accent6"/>
          </a:lnRef>
          <a:fillRef idx="0">
            <a:schemeClr val="accent6"/>
          </a:fillRef>
          <a:effectRef idx="1">
            <a:schemeClr val="accent6"/>
          </a:effectRef>
          <a:fontRef idx="minor">
            <a:schemeClr val="tx1"/>
          </a:fontRef>
        </p:style>
      </p:cxnSp>
      <p:sp>
        <p:nvSpPr>
          <p:cNvPr id="173" name="TextBox 151"/>
          <p:cNvSpPr txBox="1">
            <a:spLocks noChangeArrowheads="1"/>
          </p:cNvSpPr>
          <p:nvPr/>
        </p:nvSpPr>
        <p:spPr bwMode="auto">
          <a:xfrm>
            <a:off x="6593920" y="3156392"/>
            <a:ext cx="533400" cy="246063"/>
          </a:xfrm>
          <a:prstGeom prst="rect">
            <a:avLst/>
          </a:prstGeom>
          <a:noFill/>
          <a:ln w="9525">
            <a:noFill/>
            <a:miter lim="800000"/>
            <a:headEnd/>
            <a:tailEnd/>
          </a:ln>
        </p:spPr>
        <p:txBody>
          <a:bodyPr>
            <a:prstTxWarp prst="textNoShape">
              <a:avLst/>
            </a:prstTxWarp>
            <a:spAutoFit/>
          </a:bodyPr>
          <a:lstStyle/>
          <a:p>
            <a:r>
              <a:rPr lang="en-US" sz="1000" dirty="0"/>
              <a:t>No</a:t>
            </a:r>
          </a:p>
        </p:txBody>
      </p:sp>
      <p:cxnSp>
        <p:nvCxnSpPr>
          <p:cNvPr id="77" name="Straight Arrow Connector 76"/>
          <p:cNvCxnSpPr>
            <a:stCxn id="139" idx="0"/>
            <a:endCxn id="139" idx="0"/>
          </p:cNvCxnSpPr>
          <p:nvPr/>
        </p:nvCxnSpPr>
        <p:spPr>
          <a:xfrm>
            <a:off x="8397463" y="4367893"/>
            <a:ext cx="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a:stCxn id="140" idx="2"/>
            <a:endCxn id="139" idx="0"/>
          </p:cNvCxnSpPr>
          <p:nvPr/>
        </p:nvCxnSpPr>
        <p:spPr>
          <a:xfrm flipH="1">
            <a:off x="8397463" y="4218867"/>
            <a:ext cx="13648" cy="149026"/>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83" name="Elbow Connector 82"/>
          <p:cNvCxnSpPr>
            <a:stCxn id="181" idx="1"/>
            <a:endCxn id="132" idx="3"/>
          </p:cNvCxnSpPr>
          <p:nvPr/>
        </p:nvCxnSpPr>
        <p:spPr>
          <a:xfrm rot="10800000">
            <a:off x="6676318" y="4337373"/>
            <a:ext cx="1306168" cy="814881"/>
          </a:xfrm>
          <a:prstGeom prst="bentConnector3">
            <a:avLst/>
          </a:prstGeom>
          <a:ln>
            <a:tailEnd type="arrow"/>
          </a:ln>
        </p:spPr>
        <p:style>
          <a:lnRef idx="2">
            <a:schemeClr val="accent1"/>
          </a:lnRef>
          <a:fillRef idx="0">
            <a:schemeClr val="accent1"/>
          </a:fillRef>
          <a:effectRef idx="1">
            <a:schemeClr val="accent1"/>
          </a:effectRef>
          <a:fontRef idx="minor">
            <a:schemeClr val="tx1"/>
          </a:fontRef>
        </p:style>
      </p:cxnSp>
      <p:sp>
        <p:nvSpPr>
          <p:cNvPr id="181" name="Flowchart: Predefined Process 180"/>
          <p:cNvSpPr/>
          <p:nvPr/>
        </p:nvSpPr>
        <p:spPr>
          <a:xfrm>
            <a:off x="7982486" y="4973659"/>
            <a:ext cx="809625" cy="357188"/>
          </a:xfrm>
          <a:prstGeom prst="flowChartPredefinedProcess">
            <a:avLst/>
          </a:prstGeom>
        </p:spPr>
        <p:style>
          <a:lnRef idx="2">
            <a:schemeClr val="accent6">
              <a:shade val="50000"/>
            </a:schemeClr>
          </a:lnRef>
          <a:fillRef idx="1">
            <a:schemeClr val="accent6"/>
          </a:fillRef>
          <a:effectRef idx="0">
            <a:schemeClr val="accent6"/>
          </a:effectRef>
          <a:fontRef idx="minor">
            <a:schemeClr val="lt1"/>
          </a:fontRef>
        </p:style>
        <p:txBody>
          <a:bodyPr anchor="ctr">
            <a:prstTxWarp prst="textNoShape">
              <a:avLst/>
            </a:prstTxWarp>
          </a:bodyPr>
          <a:lstStyle/>
          <a:p>
            <a:pPr algn="ctr">
              <a:defRPr/>
            </a:pPr>
            <a:r>
              <a:rPr lang="en-US" sz="1000" dirty="0"/>
              <a:t>Credit Check</a:t>
            </a:r>
          </a:p>
        </p:txBody>
      </p:sp>
      <p:cxnSp>
        <p:nvCxnSpPr>
          <p:cNvPr id="100" name="Straight Arrow Connector 99"/>
          <p:cNvCxnSpPr>
            <a:stCxn id="139" idx="2"/>
            <a:endCxn id="181" idx="0"/>
          </p:cNvCxnSpPr>
          <p:nvPr/>
        </p:nvCxnSpPr>
        <p:spPr>
          <a:xfrm flipH="1">
            <a:off x="8387299" y="4804456"/>
            <a:ext cx="10164" cy="169203"/>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185" name="Flowchart: Predefined Process 184"/>
          <p:cNvSpPr/>
          <p:nvPr/>
        </p:nvSpPr>
        <p:spPr>
          <a:xfrm>
            <a:off x="1337776" y="4973659"/>
            <a:ext cx="809625" cy="357188"/>
          </a:xfrm>
          <a:prstGeom prst="flowChartPredefinedProcess">
            <a:avLst/>
          </a:prstGeom>
        </p:spPr>
        <p:style>
          <a:lnRef idx="2">
            <a:schemeClr val="accent6">
              <a:shade val="50000"/>
            </a:schemeClr>
          </a:lnRef>
          <a:fillRef idx="1">
            <a:schemeClr val="accent6"/>
          </a:fillRef>
          <a:effectRef idx="0">
            <a:schemeClr val="accent6"/>
          </a:effectRef>
          <a:fontRef idx="minor">
            <a:schemeClr val="lt1"/>
          </a:fontRef>
        </p:style>
        <p:txBody>
          <a:bodyPr anchor="ctr">
            <a:prstTxWarp prst="textNoShape">
              <a:avLst/>
            </a:prstTxWarp>
          </a:bodyPr>
          <a:lstStyle/>
          <a:p>
            <a:pPr algn="ctr">
              <a:defRPr/>
            </a:pPr>
            <a:r>
              <a:rPr lang="en-US" sz="1000" dirty="0"/>
              <a:t>Credit Check</a:t>
            </a:r>
          </a:p>
        </p:txBody>
      </p:sp>
      <p:cxnSp>
        <p:nvCxnSpPr>
          <p:cNvPr id="102" name="Straight Arrow Connector 101"/>
          <p:cNvCxnSpPr>
            <a:stCxn id="91" idx="2"/>
            <a:endCxn id="185" idx="0"/>
          </p:cNvCxnSpPr>
          <p:nvPr/>
        </p:nvCxnSpPr>
        <p:spPr>
          <a:xfrm>
            <a:off x="1741405" y="4804456"/>
            <a:ext cx="1184" cy="169203"/>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90" name="Rounded Rectangle 89"/>
          <p:cNvSpPr/>
          <p:nvPr/>
        </p:nvSpPr>
        <p:spPr>
          <a:xfrm>
            <a:off x="7573111" y="6026997"/>
            <a:ext cx="1405466" cy="786554"/>
          </a:xfrm>
          <a:prstGeom prst="round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Rounded Rectangle 91"/>
          <p:cNvSpPr/>
          <p:nvPr/>
        </p:nvSpPr>
        <p:spPr>
          <a:xfrm>
            <a:off x="7738211" y="6252793"/>
            <a:ext cx="1049866" cy="442913"/>
          </a:xfrm>
          <a:prstGeom prst="roundRect">
            <a:avLst/>
          </a:prstGeom>
          <a:solidFill>
            <a:schemeClr val="accent5"/>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000" dirty="0" smtClean="0">
                <a:solidFill>
                  <a:srgbClr val="FFFFFF"/>
                </a:solidFill>
                <a:ea typeface="ＭＳ Ｐゴシック" charset="-128"/>
              </a:rPr>
              <a:t>Call or Chat</a:t>
            </a:r>
            <a:endParaRPr lang="en-US" sz="1000" dirty="0">
              <a:solidFill>
                <a:srgbClr val="FFFFFF"/>
              </a:solidFill>
              <a:ea typeface="ＭＳ Ｐゴシック" charset="-128"/>
            </a:endParaRPr>
          </a:p>
        </p:txBody>
      </p:sp>
      <p:sp>
        <p:nvSpPr>
          <p:cNvPr id="94" name="TextBox 151"/>
          <p:cNvSpPr txBox="1">
            <a:spLocks noChangeArrowheads="1"/>
          </p:cNvSpPr>
          <p:nvPr/>
        </p:nvSpPr>
        <p:spPr bwMode="auto">
          <a:xfrm>
            <a:off x="7635565" y="5994030"/>
            <a:ext cx="1343012" cy="246221"/>
          </a:xfrm>
          <a:prstGeom prst="rect">
            <a:avLst/>
          </a:prstGeom>
          <a:noFill/>
          <a:ln w="9525">
            <a:noFill/>
            <a:miter lim="800000"/>
            <a:headEnd/>
            <a:tailEnd/>
          </a:ln>
        </p:spPr>
        <p:txBody>
          <a:bodyPr wrap="square">
            <a:prstTxWarp prst="textNoShape">
              <a:avLst/>
            </a:prstTxWarp>
            <a:spAutoFit/>
          </a:bodyPr>
          <a:lstStyle/>
          <a:p>
            <a:r>
              <a:rPr lang="en-US" sz="1000" b="1" dirty="0" smtClean="0"/>
              <a:t>Persistent Support</a:t>
            </a:r>
            <a:endParaRPr lang="en-US" sz="1000" b="1" dirty="0"/>
          </a:p>
        </p:txBody>
      </p:sp>
      <p:sp>
        <p:nvSpPr>
          <p:cNvPr id="101" name="Rounded Rectangle 100"/>
          <p:cNvSpPr/>
          <p:nvPr/>
        </p:nvSpPr>
        <p:spPr>
          <a:xfrm>
            <a:off x="5904758" y="5803689"/>
            <a:ext cx="857250" cy="4365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000" dirty="0" smtClean="0">
                <a:solidFill>
                  <a:srgbClr val="FFFFFF"/>
                </a:solidFill>
                <a:ea typeface="ＭＳ Ｐゴシック" charset="-128"/>
              </a:rPr>
              <a:t>Help Me Choose</a:t>
            </a:r>
            <a:endParaRPr lang="en-US" sz="1000" dirty="0">
              <a:solidFill>
                <a:srgbClr val="FFFFFF"/>
              </a:solidFill>
              <a:ea typeface="ＭＳ Ｐゴシック"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167" name="Rounded Rectangle 166"/>
          <p:cNvSpPr/>
          <p:nvPr/>
        </p:nvSpPr>
        <p:spPr>
          <a:xfrm>
            <a:off x="7367047" y="5254257"/>
            <a:ext cx="1405466" cy="786554"/>
          </a:xfrm>
          <a:prstGeom prst="round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Rounded Rectangle 94"/>
          <p:cNvSpPr/>
          <p:nvPr/>
        </p:nvSpPr>
        <p:spPr>
          <a:xfrm>
            <a:off x="1275007" y="5850570"/>
            <a:ext cx="3976973" cy="668709"/>
          </a:xfrm>
          <a:prstGeom prst="round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97" name="Title 1"/>
          <p:cNvSpPr>
            <a:spLocks noGrp="1"/>
          </p:cNvSpPr>
          <p:nvPr>
            <p:ph type="title"/>
          </p:nvPr>
        </p:nvSpPr>
        <p:spPr bwMode="auto">
          <a:xfrm>
            <a:off x="771525" y="490538"/>
            <a:ext cx="7875588" cy="430212"/>
          </a:xfrm>
          <a:noFill/>
          <a:ln>
            <a:miter lim="800000"/>
            <a:headEnd/>
            <a:tailEnd/>
          </a:ln>
        </p:spPr>
        <p:txBody>
          <a:bodyPr wrap="square" lIns="91440" tIns="45720" rIns="91440" bIns="45720" numCol="1" compatLnSpc="1">
            <a:prstTxWarp prst="textNoShape">
              <a:avLst/>
            </a:prstTxWarp>
          </a:bodyPr>
          <a:lstStyle/>
          <a:p>
            <a:pPr eaLnBrk="1" hangingPunct="1"/>
            <a:r>
              <a:rPr lang="en-US" dirty="0" smtClean="0">
                <a:latin typeface="Arial" charset="0"/>
                <a:ea typeface="Arial" charset="0"/>
                <a:cs typeface="Arial" charset="0"/>
              </a:rPr>
              <a:t>“Help Me Choose” Details</a:t>
            </a:r>
            <a:endParaRPr lang="en-US" i="1" dirty="0">
              <a:solidFill>
                <a:srgbClr val="F79646"/>
              </a:solidFill>
              <a:latin typeface="Arial" charset="0"/>
              <a:ea typeface="Arial" charset="0"/>
              <a:cs typeface="Arial" charset="0"/>
            </a:endParaRPr>
          </a:p>
        </p:txBody>
      </p:sp>
      <p:sp>
        <p:nvSpPr>
          <p:cNvPr id="8198" name="Slide Number Placeholder 4"/>
          <p:cNvSpPr>
            <a:spLocks noGrp="1"/>
          </p:cNvSpPr>
          <p:nvPr>
            <p:ph type="sldNum" sz="quarter" idx="13"/>
          </p:nvPr>
        </p:nvSpPr>
        <p:spPr bwMode="auto">
          <a:xfrm>
            <a:off x="0" y="6492875"/>
            <a:ext cx="9144000" cy="365125"/>
          </a:xfrm>
          <a:noFill/>
          <a:ln>
            <a:miter lim="800000"/>
            <a:headEnd/>
            <a:tailEnd/>
          </a:ln>
        </p:spPr>
        <p:txBody>
          <a:bodyPr/>
          <a:lstStyle/>
          <a:p>
            <a:fld id="{0CCFBF69-7CF6-0940-9743-3576DB0522DD}" type="slidenum">
              <a:rPr lang="en-US"/>
              <a:pPr/>
              <a:t>8</a:t>
            </a:fld>
            <a:endParaRPr lang="en-US"/>
          </a:p>
        </p:txBody>
      </p:sp>
      <p:sp>
        <p:nvSpPr>
          <p:cNvPr id="76" name="Rounded Rectangle 75"/>
          <p:cNvSpPr/>
          <p:nvPr/>
        </p:nvSpPr>
        <p:spPr>
          <a:xfrm>
            <a:off x="3528220" y="4779006"/>
            <a:ext cx="1367680" cy="704282"/>
          </a:xfrm>
          <a:prstGeom prst="roundRect">
            <a:avLst/>
          </a:prstGeom>
          <a:solidFill>
            <a:schemeClr val="accent6"/>
          </a:solidFill>
          <a:ln>
            <a:solidFill>
              <a:schemeClr val="accent6">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sz="1000" b="1" dirty="0" smtClean="0">
                <a:solidFill>
                  <a:srgbClr val="FFFFFF"/>
                </a:solidFill>
                <a:ea typeface="ＭＳ Ｐゴシック" charset="-128"/>
              </a:rPr>
              <a:t>Standard  Price </a:t>
            </a:r>
            <a:r>
              <a:rPr lang="en-US" sz="1000" dirty="0" smtClean="0">
                <a:solidFill>
                  <a:srgbClr val="FFFFFF"/>
                </a:solidFill>
                <a:ea typeface="ＭＳ Ｐゴシック" charset="-128"/>
              </a:rPr>
              <a:t>&amp; </a:t>
            </a:r>
          </a:p>
          <a:p>
            <a:pPr algn="ctr">
              <a:defRPr/>
            </a:pPr>
            <a:r>
              <a:rPr lang="en-US" sz="1000" dirty="0" smtClean="0">
                <a:solidFill>
                  <a:srgbClr val="FFFFFF"/>
                </a:solidFill>
                <a:ea typeface="ＭＳ Ｐゴシック" charset="-128"/>
              </a:rPr>
              <a:t>No Deposit Amt </a:t>
            </a:r>
          </a:p>
          <a:p>
            <a:pPr algn="ctr">
              <a:defRPr/>
            </a:pPr>
            <a:r>
              <a:rPr lang="en-US" sz="1000" dirty="0" smtClean="0">
                <a:solidFill>
                  <a:srgbClr val="FFFFFF"/>
                </a:solidFill>
                <a:ea typeface="ＭＳ Ｐゴシック" charset="-128"/>
              </a:rPr>
              <a:t>(1-3 shown)</a:t>
            </a:r>
            <a:endParaRPr lang="en-US" sz="1000" dirty="0">
              <a:solidFill>
                <a:srgbClr val="FFFFFF"/>
              </a:solidFill>
              <a:ea typeface="ＭＳ Ｐゴシック" charset="-128"/>
            </a:endParaRPr>
          </a:p>
        </p:txBody>
      </p:sp>
      <p:sp>
        <p:nvSpPr>
          <p:cNvPr id="8211" name="TextBox 76"/>
          <p:cNvSpPr txBox="1">
            <a:spLocks noChangeArrowheads="1"/>
          </p:cNvSpPr>
          <p:nvPr/>
        </p:nvSpPr>
        <p:spPr bwMode="auto">
          <a:xfrm>
            <a:off x="3133725" y="1276350"/>
            <a:ext cx="754063" cy="246063"/>
          </a:xfrm>
          <a:prstGeom prst="rect">
            <a:avLst/>
          </a:prstGeom>
          <a:noFill/>
          <a:ln w="9525">
            <a:noFill/>
            <a:miter lim="800000"/>
            <a:headEnd/>
            <a:tailEnd/>
          </a:ln>
        </p:spPr>
        <p:txBody>
          <a:bodyPr>
            <a:prstTxWarp prst="textNoShape">
              <a:avLst/>
            </a:prstTxWarp>
            <a:spAutoFit/>
          </a:bodyPr>
          <a:lstStyle/>
          <a:p>
            <a:r>
              <a:rPr lang="en-US" sz="1000"/>
              <a:t>New</a:t>
            </a:r>
          </a:p>
        </p:txBody>
      </p:sp>
      <p:sp>
        <p:nvSpPr>
          <p:cNvPr id="85" name="Flowchart: Decision 84"/>
          <p:cNvSpPr>
            <a:spLocks noChangeArrowheads="1"/>
          </p:cNvSpPr>
          <p:nvPr/>
        </p:nvSpPr>
        <p:spPr bwMode="auto">
          <a:xfrm>
            <a:off x="2659063" y="4058281"/>
            <a:ext cx="1401762" cy="552450"/>
          </a:xfrm>
          <a:prstGeom prst="flowChartDecision">
            <a:avLst/>
          </a:prstGeom>
          <a:solidFill>
            <a:srgbClr val="4BACC6"/>
          </a:solidFill>
          <a:ln w="9525">
            <a:solidFill>
              <a:schemeClr val="tx2"/>
            </a:solidFill>
            <a:miter lim="800000"/>
            <a:headEnd/>
            <a:tailEnd/>
          </a:ln>
          <a:effectLst>
            <a:outerShdw blurRad="40000" dist="23000" dir="5400000" rotWithShape="0">
              <a:srgbClr val="000000">
                <a:alpha val="34998"/>
              </a:srgbClr>
            </a:outerShdw>
          </a:effectLst>
        </p:spPr>
        <p:txBody>
          <a:bodyPr anchor="ctr">
            <a:prstTxWarp prst="textNoShape">
              <a:avLst/>
            </a:prstTxWarp>
          </a:bodyPr>
          <a:lstStyle/>
          <a:p>
            <a:pPr algn="ctr">
              <a:defRPr/>
            </a:pPr>
            <a:r>
              <a:rPr lang="en-US" sz="1000" dirty="0">
                <a:solidFill>
                  <a:schemeClr val="lt1"/>
                </a:solidFill>
                <a:latin typeface="+mn-lt"/>
                <a:ea typeface="+mn-ea"/>
                <a:cs typeface="+mn-cs"/>
              </a:rPr>
              <a:t>Credit Match?</a:t>
            </a:r>
          </a:p>
        </p:txBody>
      </p:sp>
      <p:sp>
        <p:nvSpPr>
          <p:cNvPr id="86" name="Rounded Rectangle 85"/>
          <p:cNvSpPr/>
          <p:nvPr/>
        </p:nvSpPr>
        <p:spPr>
          <a:xfrm>
            <a:off x="1782763" y="4767896"/>
            <a:ext cx="1385887" cy="71539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000" b="1" dirty="0" smtClean="0">
                <a:solidFill>
                  <a:srgbClr val="FFFFFF"/>
                </a:solidFill>
                <a:ea typeface="ＭＳ Ｐゴシック" charset="-128"/>
              </a:rPr>
              <a:t>Best Price </a:t>
            </a:r>
            <a:r>
              <a:rPr lang="en-US" sz="1000" dirty="0">
                <a:solidFill>
                  <a:srgbClr val="FFFFFF"/>
                </a:solidFill>
                <a:ea typeface="ＭＳ Ｐゴシック" charset="-128"/>
              </a:rPr>
              <a:t>&amp; Deposit </a:t>
            </a:r>
            <a:r>
              <a:rPr lang="en-US" sz="1000" dirty="0" smtClean="0">
                <a:solidFill>
                  <a:srgbClr val="FFFFFF"/>
                </a:solidFill>
                <a:ea typeface="ＭＳ Ｐゴシック" charset="-128"/>
              </a:rPr>
              <a:t>Amt (1-3 shown)</a:t>
            </a:r>
            <a:endParaRPr lang="en-US" sz="1000" dirty="0">
              <a:solidFill>
                <a:srgbClr val="FFFFFF"/>
              </a:solidFill>
              <a:ea typeface="ＭＳ Ｐゴシック" charset="-128"/>
            </a:endParaRPr>
          </a:p>
        </p:txBody>
      </p:sp>
      <p:cxnSp>
        <p:nvCxnSpPr>
          <p:cNvPr id="7198" name="Elbow Connector 7197"/>
          <p:cNvCxnSpPr>
            <a:cxnSpLocks noChangeShapeType="1"/>
            <a:endCxn id="86" idx="0"/>
          </p:cNvCxnSpPr>
          <p:nvPr/>
        </p:nvCxnSpPr>
        <p:spPr bwMode="auto">
          <a:xfrm rot="10800000" flipV="1">
            <a:off x="2475707" y="4334506"/>
            <a:ext cx="183356" cy="433390"/>
          </a:xfrm>
          <a:prstGeom prst="bentConnector2">
            <a:avLst/>
          </a:prstGeom>
          <a:noFill/>
          <a:ln w="25400">
            <a:solidFill>
              <a:schemeClr val="accent1"/>
            </a:solidFill>
            <a:miter lim="800000"/>
            <a:headEnd/>
            <a:tailEnd/>
          </a:ln>
          <a:effectLst>
            <a:outerShdw blurRad="40000" dist="20000" dir="5400000" rotWithShape="0">
              <a:srgbClr val="000000">
                <a:alpha val="37999"/>
              </a:srgbClr>
            </a:outerShdw>
          </a:effectLst>
        </p:spPr>
      </p:cxnSp>
      <p:cxnSp>
        <p:nvCxnSpPr>
          <p:cNvPr id="42" name="Elbow Connector 41"/>
          <p:cNvCxnSpPr>
            <a:cxnSpLocks noChangeShapeType="1"/>
            <a:endCxn id="76" idx="0"/>
          </p:cNvCxnSpPr>
          <p:nvPr/>
        </p:nvCxnSpPr>
        <p:spPr bwMode="auto">
          <a:xfrm>
            <a:off x="4060825" y="4334506"/>
            <a:ext cx="151235" cy="444500"/>
          </a:xfrm>
          <a:prstGeom prst="bentConnector2">
            <a:avLst/>
          </a:prstGeom>
          <a:noFill/>
          <a:ln w="25400">
            <a:solidFill>
              <a:schemeClr val="accent6"/>
            </a:solidFill>
            <a:miter lim="800000"/>
            <a:headEnd/>
            <a:tailEnd/>
          </a:ln>
          <a:effectLst>
            <a:outerShdw blurRad="40000" dist="20000" dir="5400000" rotWithShape="0">
              <a:srgbClr val="000000">
                <a:alpha val="37999"/>
              </a:srgbClr>
            </a:outerShdw>
          </a:effectLst>
        </p:spPr>
      </p:cxnSp>
      <p:sp>
        <p:nvSpPr>
          <p:cNvPr id="8245" name="TextBox 150"/>
          <p:cNvSpPr txBox="1">
            <a:spLocks noChangeArrowheads="1"/>
          </p:cNvSpPr>
          <p:nvPr/>
        </p:nvSpPr>
        <p:spPr bwMode="auto">
          <a:xfrm>
            <a:off x="2544763" y="4434519"/>
            <a:ext cx="534987" cy="246062"/>
          </a:xfrm>
          <a:prstGeom prst="rect">
            <a:avLst/>
          </a:prstGeom>
          <a:noFill/>
          <a:ln w="9525">
            <a:noFill/>
            <a:miter lim="800000"/>
            <a:headEnd/>
            <a:tailEnd/>
          </a:ln>
        </p:spPr>
        <p:txBody>
          <a:bodyPr>
            <a:prstTxWarp prst="textNoShape">
              <a:avLst/>
            </a:prstTxWarp>
            <a:spAutoFit/>
          </a:bodyPr>
          <a:lstStyle/>
          <a:p>
            <a:r>
              <a:rPr lang="en-US" sz="1000" dirty="0"/>
              <a:t>Yes</a:t>
            </a:r>
          </a:p>
        </p:txBody>
      </p:sp>
      <p:sp>
        <p:nvSpPr>
          <p:cNvPr id="8246" name="TextBox 151"/>
          <p:cNvSpPr txBox="1">
            <a:spLocks noChangeArrowheads="1"/>
          </p:cNvSpPr>
          <p:nvPr/>
        </p:nvSpPr>
        <p:spPr bwMode="auto">
          <a:xfrm>
            <a:off x="3844925" y="4445631"/>
            <a:ext cx="533400" cy="246063"/>
          </a:xfrm>
          <a:prstGeom prst="rect">
            <a:avLst/>
          </a:prstGeom>
          <a:noFill/>
          <a:ln w="9525">
            <a:noFill/>
            <a:miter lim="800000"/>
            <a:headEnd/>
            <a:tailEnd/>
          </a:ln>
        </p:spPr>
        <p:txBody>
          <a:bodyPr>
            <a:prstTxWarp prst="textNoShape">
              <a:avLst/>
            </a:prstTxWarp>
            <a:spAutoFit/>
          </a:bodyPr>
          <a:lstStyle/>
          <a:p>
            <a:r>
              <a:rPr lang="en-US" sz="1000" dirty="0"/>
              <a:t>No</a:t>
            </a:r>
          </a:p>
        </p:txBody>
      </p:sp>
      <p:sp>
        <p:nvSpPr>
          <p:cNvPr id="60" name="Process 59"/>
          <p:cNvSpPr/>
          <p:nvPr/>
        </p:nvSpPr>
        <p:spPr>
          <a:xfrm>
            <a:off x="2955925" y="1180108"/>
            <a:ext cx="838200" cy="512167"/>
          </a:xfrm>
          <a:prstGeom prst="flowChartProcess">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Scenario Questions</a:t>
            </a:r>
          </a:p>
        </p:txBody>
      </p:sp>
      <p:sp>
        <p:nvSpPr>
          <p:cNvPr id="61" name="Process 60"/>
          <p:cNvSpPr/>
          <p:nvPr/>
        </p:nvSpPr>
        <p:spPr>
          <a:xfrm>
            <a:off x="2957513" y="1954212"/>
            <a:ext cx="835026" cy="534987"/>
          </a:xfrm>
          <a:prstGeom prst="flowChartProcess">
            <a:avLst/>
          </a:prstGeom>
          <a:solidFill>
            <a:schemeClr val="accent5"/>
          </a:solidFill>
          <a:ln w="25400">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Name*</a:t>
            </a:r>
          </a:p>
          <a:p>
            <a:pPr algn="ctr"/>
            <a:r>
              <a:rPr lang="en-US" sz="1000" dirty="0" smtClean="0"/>
              <a:t>Address*</a:t>
            </a:r>
          </a:p>
          <a:p>
            <a:pPr algn="ctr"/>
            <a:r>
              <a:rPr lang="en-US" sz="1000" dirty="0" smtClean="0"/>
              <a:t>Zip*</a:t>
            </a:r>
          </a:p>
        </p:txBody>
      </p:sp>
      <p:cxnSp>
        <p:nvCxnSpPr>
          <p:cNvPr id="98" name="Straight Arrow Connector 97"/>
          <p:cNvCxnSpPr>
            <a:stCxn id="60" idx="2"/>
            <a:endCxn id="61" idx="0"/>
          </p:cNvCxnSpPr>
          <p:nvPr/>
        </p:nvCxnSpPr>
        <p:spPr>
          <a:xfrm rot="16200000" flipH="1">
            <a:off x="3244057" y="1823242"/>
            <a:ext cx="261937" cy="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3" name="Rounded Rectangle 42"/>
          <p:cNvSpPr/>
          <p:nvPr/>
        </p:nvSpPr>
        <p:spPr>
          <a:xfrm>
            <a:off x="1595438" y="1218208"/>
            <a:ext cx="857250" cy="442913"/>
          </a:xfrm>
          <a:prstGeom prst="roundRect">
            <a:avLst/>
          </a:prstGeom>
          <a:solidFill>
            <a:schemeClr val="accent5"/>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00" dirty="0" smtClean="0">
                <a:solidFill>
                  <a:srgbClr val="FFFFFF"/>
                </a:solidFill>
                <a:ea typeface="ＭＳ Ｐゴシック" charset="-128"/>
              </a:rPr>
              <a:t>Help Me Choose</a:t>
            </a:r>
            <a:endParaRPr lang="en-US" sz="1000" dirty="0">
              <a:solidFill>
                <a:srgbClr val="FFFFFF"/>
              </a:solidFill>
              <a:ea typeface="ＭＳ Ｐゴシック" charset="-128"/>
            </a:endParaRPr>
          </a:p>
        </p:txBody>
      </p:sp>
      <p:sp>
        <p:nvSpPr>
          <p:cNvPr id="45" name="Line Callout 1 (Accent Bar) 44"/>
          <p:cNvSpPr/>
          <p:nvPr/>
        </p:nvSpPr>
        <p:spPr>
          <a:xfrm>
            <a:off x="4201573" y="1142009"/>
            <a:ext cx="2100815" cy="939202"/>
          </a:xfrm>
          <a:prstGeom prst="accentCallout1">
            <a:avLst>
              <a:gd name="adj1" fmla="val 18750"/>
              <a:gd name="adj2" fmla="val -8333"/>
              <a:gd name="adj3" fmla="val 24256"/>
              <a:gd name="adj4" fmla="val -17961"/>
            </a:avLst>
          </a:prstGeom>
          <a:solidFill>
            <a:schemeClr val="accent5">
              <a:lumMod val="40000"/>
              <a:lumOff val="6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prstTxWarp prst="textNoShape">
              <a:avLst/>
            </a:prstTxWarp>
          </a:bodyPr>
          <a:lstStyle/>
          <a:p>
            <a:pPr>
              <a:defRPr/>
            </a:pPr>
            <a:r>
              <a:rPr lang="en-US" sz="1000" b="1" dirty="0" smtClean="0">
                <a:solidFill>
                  <a:schemeClr val="tx1"/>
                </a:solidFill>
              </a:rPr>
              <a:t>3-5 Scenario Questions:</a:t>
            </a:r>
          </a:p>
          <a:p>
            <a:pPr>
              <a:defRPr/>
            </a:pPr>
            <a:r>
              <a:rPr lang="en-US" sz="1000" dirty="0" smtClean="0">
                <a:solidFill>
                  <a:schemeClr val="tx1"/>
                </a:solidFill>
              </a:rPr>
              <a:t>• Price Protection vs. Flexibility</a:t>
            </a:r>
          </a:p>
          <a:p>
            <a:pPr>
              <a:defRPr/>
            </a:pPr>
            <a:r>
              <a:rPr lang="en-US" sz="1000" dirty="0" smtClean="0">
                <a:solidFill>
                  <a:schemeClr val="tx1"/>
                </a:solidFill>
              </a:rPr>
              <a:t>• Renewable vs. Not</a:t>
            </a:r>
          </a:p>
          <a:p>
            <a:pPr>
              <a:defRPr/>
            </a:pPr>
            <a:r>
              <a:rPr lang="en-US" sz="1000" dirty="0" smtClean="0">
                <a:solidFill>
                  <a:schemeClr val="tx1"/>
                </a:solidFill>
              </a:rPr>
              <a:t>• Concerned About Deposit</a:t>
            </a:r>
          </a:p>
          <a:p>
            <a:pPr>
              <a:defRPr/>
            </a:pPr>
            <a:r>
              <a:rPr lang="en-US" sz="1000" dirty="0" smtClean="0">
                <a:solidFill>
                  <a:schemeClr val="tx1"/>
                </a:solidFill>
              </a:rPr>
              <a:t>• Predictable Monthly Flat Rate?</a:t>
            </a:r>
          </a:p>
          <a:p>
            <a:pPr>
              <a:defRPr/>
            </a:pPr>
            <a:endParaRPr lang="en-US" sz="1000" dirty="0">
              <a:solidFill>
                <a:schemeClr val="tx1"/>
              </a:solidFill>
            </a:endParaRPr>
          </a:p>
        </p:txBody>
      </p:sp>
      <p:sp>
        <p:nvSpPr>
          <p:cNvPr id="63" name="Rounded Rectangle 62"/>
          <p:cNvSpPr/>
          <p:nvPr/>
        </p:nvSpPr>
        <p:spPr>
          <a:xfrm>
            <a:off x="2364542" y="5958521"/>
            <a:ext cx="857250" cy="436562"/>
          </a:xfrm>
          <a:prstGeom prst="roundRect">
            <a:avLst/>
          </a:prstGeom>
          <a:solidFill>
            <a:schemeClr val="accent5"/>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000" dirty="0">
                <a:solidFill>
                  <a:srgbClr val="FFFFFF"/>
                </a:solidFill>
                <a:ea typeface="ＭＳ Ｐゴシック" charset="-128"/>
              </a:rPr>
              <a:t>Compare</a:t>
            </a:r>
          </a:p>
        </p:txBody>
      </p:sp>
      <p:sp>
        <p:nvSpPr>
          <p:cNvPr id="65" name="Rounded Rectangle 64"/>
          <p:cNvSpPr/>
          <p:nvPr/>
        </p:nvSpPr>
        <p:spPr>
          <a:xfrm>
            <a:off x="3338771" y="5952170"/>
            <a:ext cx="857250" cy="436563"/>
          </a:xfrm>
          <a:prstGeom prst="roundRect">
            <a:avLst/>
          </a:prstGeom>
          <a:solidFill>
            <a:schemeClr val="accent5"/>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000" dirty="0" smtClean="0">
                <a:solidFill>
                  <a:srgbClr val="FFFFFF"/>
                </a:solidFill>
                <a:ea typeface="ＭＳ Ｐゴシック" charset="-128"/>
              </a:rPr>
              <a:t>See Details</a:t>
            </a:r>
            <a:endParaRPr lang="en-US" sz="1000" dirty="0">
              <a:solidFill>
                <a:srgbClr val="FFFFFF"/>
              </a:solidFill>
              <a:ea typeface="ＭＳ Ｐゴシック" charset="-128"/>
            </a:endParaRPr>
          </a:p>
        </p:txBody>
      </p:sp>
      <p:sp>
        <p:nvSpPr>
          <p:cNvPr id="67" name="Rounded Rectangle 66"/>
          <p:cNvSpPr/>
          <p:nvPr/>
        </p:nvSpPr>
        <p:spPr>
          <a:xfrm>
            <a:off x="1367592" y="5958521"/>
            <a:ext cx="857250" cy="442913"/>
          </a:xfrm>
          <a:prstGeom prst="roundRect">
            <a:avLst/>
          </a:prstGeom>
          <a:solidFill>
            <a:srgbClr val="0000F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00" dirty="0">
                <a:solidFill>
                  <a:srgbClr val="FFFFFF"/>
                </a:solidFill>
                <a:ea typeface="ＭＳ Ｐゴシック" charset="-128"/>
              </a:rPr>
              <a:t>Enroll</a:t>
            </a:r>
          </a:p>
        </p:txBody>
      </p:sp>
      <p:sp>
        <p:nvSpPr>
          <p:cNvPr id="96" name="Rounded Rectangle 95"/>
          <p:cNvSpPr/>
          <p:nvPr/>
        </p:nvSpPr>
        <p:spPr>
          <a:xfrm>
            <a:off x="5217584" y="4917343"/>
            <a:ext cx="857250" cy="43656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sz="1000" dirty="0" smtClean="0">
                <a:solidFill>
                  <a:srgbClr val="FFFFFF"/>
                </a:solidFill>
                <a:ea typeface="ＭＳ Ｐゴシック" charset="-128"/>
              </a:rPr>
              <a:t>Do I Owe A Deposit?</a:t>
            </a:r>
            <a:endParaRPr lang="en-US" sz="1000" dirty="0">
              <a:solidFill>
                <a:srgbClr val="FFFFFF"/>
              </a:solidFill>
              <a:ea typeface="ＭＳ Ｐゴシック" charset="-128"/>
            </a:endParaRPr>
          </a:p>
        </p:txBody>
      </p:sp>
      <p:cxnSp>
        <p:nvCxnSpPr>
          <p:cNvPr id="111" name="Straight Arrow Connector 110"/>
          <p:cNvCxnSpPr>
            <a:stCxn id="76" idx="3"/>
            <a:endCxn id="96" idx="1"/>
          </p:cNvCxnSpPr>
          <p:nvPr/>
        </p:nvCxnSpPr>
        <p:spPr>
          <a:xfrm>
            <a:off x="4895900" y="5131147"/>
            <a:ext cx="321684" cy="447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32" name="Straight Arrow Connector 131"/>
          <p:cNvCxnSpPr>
            <a:stCxn id="76" idx="2"/>
          </p:cNvCxnSpPr>
          <p:nvPr/>
        </p:nvCxnSpPr>
        <p:spPr>
          <a:xfrm rot="16200000" flipH="1">
            <a:off x="4029525" y="5665822"/>
            <a:ext cx="367282" cy="2213"/>
          </a:xfrm>
          <a:prstGeom prst="straightConnector1">
            <a:avLst/>
          </a:prstGeom>
          <a:ln>
            <a:solidFill>
              <a:schemeClr val="accent6"/>
            </a:solidFill>
            <a:tailEnd type="arrow"/>
          </a:ln>
        </p:spPr>
        <p:style>
          <a:lnRef idx="2">
            <a:schemeClr val="accent1"/>
          </a:lnRef>
          <a:fillRef idx="0">
            <a:schemeClr val="accent1"/>
          </a:fillRef>
          <a:effectRef idx="1">
            <a:schemeClr val="accent1"/>
          </a:effectRef>
          <a:fontRef idx="minor">
            <a:schemeClr val="tx1"/>
          </a:fontRef>
        </p:style>
      </p:cxnSp>
      <p:cxnSp>
        <p:nvCxnSpPr>
          <p:cNvPr id="134" name="Straight Arrow Connector 133"/>
          <p:cNvCxnSpPr>
            <a:stCxn id="86" idx="2"/>
          </p:cNvCxnSpPr>
          <p:nvPr/>
        </p:nvCxnSpPr>
        <p:spPr>
          <a:xfrm rot="5400000">
            <a:off x="2292066" y="5666929"/>
            <a:ext cx="367282" cy="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41" name="TextBox 150"/>
          <p:cNvSpPr txBox="1">
            <a:spLocks noChangeArrowheads="1"/>
          </p:cNvSpPr>
          <p:nvPr/>
        </p:nvSpPr>
        <p:spPr bwMode="auto">
          <a:xfrm>
            <a:off x="3371079" y="3251427"/>
            <a:ext cx="534987" cy="246062"/>
          </a:xfrm>
          <a:prstGeom prst="rect">
            <a:avLst/>
          </a:prstGeom>
          <a:noFill/>
          <a:ln w="9525">
            <a:noFill/>
            <a:miter lim="800000"/>
            <a:headEnd/>
            <a:tailEnd/>
          </a:ln>
        </p:spPr>
        <p:txBody>
          <a:bodyPr>
            <a:prstTxWarp prst="textNoShape">
              <a:avLst/>
            </a:prstTxWarp>
            <a:spAutoFit/>
          </a:bodyPr>
          <a:lstStyle/>
          <a:p>
            <a:r>
              <a:rPr lang="en-US" sz="1000" dirty="0"/>
              <a:t>Yes</a:t>
            </a:r>
          </a:p>
        </p:txBody>
      </p:sp>
      <p:sp>
        <p:nvSpPr>
          <p:cNvPr id="142" name="Flowchart: Decision 61"/>
          <p:cNvSpPr>
            <a:spLocks noChangeArrowheads="1"/>
          </p:cNvSpPr>
          <p:nvPr/>
        </p:nvSpPr>
        <p:spPr bwMode="auto">
          <a:xfrm>
            <a:off x="2733036" y="2727127"/>
            <a:ext cx="1254918" cy="552450"/>
          </a:xfrm>
          <a:prstGeom prst="flowChartDecision">
            <a:avLst/>
          </a:prstGeom>
          <a:solidFill>
            <a:srgbClr val="4BACC6"/>
          </a:solidFill>
          <a:ln w="9525">
            <a:solidFill>
              <a:schemeClr val="tx2"/>
            </a:solidFill>
            <a:miter lim="800000"/>
            <a:headEnd/>
            <a:tailEnd/>
          </a:ln>
          <a:effectLst>
            <a:outerShdw blurRad="40000" dist="23000" dir="5400000" rotWithShape="0">
              <a:srgbClr val="000000">
                <a:alpha val="34998"/>
              </a:srgbClr>
            </a:outerShdw>
          </a:effectLst>
        </p:spPr>
        <p:txBody>
          <a:bodyPr anchor="ctr">
            <a:prstTxWarp prst="textNoShape">
              <a:avLst/>
            </a:prstTxWarp>
          </a:bodyPr>
          <a:lstStyle/>
          <a:p>
            <a:pPr algn="ctr">
              <a:defRPr/>
            </a:pPr>
            <a:r>
              <a:rPr lang="en-US" sz="1000" dirty="0" smtClean="0">
                <a:solidFill>
                  <a:schemeClr val="lt1"/>
                </a:solidFill>
                <a:latin typeface="+mn-lt"/>
                <a:ea typeface="+mn-ea"/>
                <a:cs typeface="+mn-cs"/>
              </a:rPr>
              <a:t>Address Valid?</a:t>
            </a:r>
            <a:endParaRPr lang="en-US" sz="1000" dirty="0">
              <a:solidFill>
                <a:schemeClr val="lt1"/>
              </a:solidFill>
              <a:latin typeface="+mn-lt"/>
              <a:ea typeface="+mn-ea"/>
              <a:cs typeface="+mn-cs"/>
            </a:endParaRPr>
          </a:p>
        </p:txBody>
      </p:sp>
      <p:sp>
        <p:nvSpPr>
          <p:cNvPr id="143" name="Rounded Rectangle 142"/>
          <p:cNvSpPr/>
          <p:nvPr/>
        </p:nvSpPr>
        <p:spPr>
          <a:xfrm>
            <a:off x="4225245" y="2785071"/>
            <a:ext cx="857250" cy="436562"/>
          </a:xfrm>
          <a:prstGeom prst="roundRect">
            <a:avLst/>
          </a:prstGeom>
          <a:solidFill>
            <a:schemeClr val="accent5"/>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000" dirty="0" smtClean="0">
                <a:solidFill>
                  <a:srgbClr val="FFFFFF"/>
                </a:solidFill>
                <a:ea typeface="ＭＳ Ｐゴシック" charset="-128"/>
              </a:rPr>
              <a:t>Revisit Address</a:t>
            </a:r>
            <a:endParaRPr lang="en-US" sz="1000" dirty="0">
              <a:solidFill>
                <a:srgbClr val="FFFFFF"/>
              </a:solidFill>
              <a:ea typeface="ＭＳ Ｐゴシック" charset="-128"/>
            </a:endParaRPr>
          </a:p>
        </p:txBody>
      </p:sp>
      <p:sp>
        <p:nvSpPr>
          <p:cNvPr id="144" name="Rounded Rectangle 143"/>
          <p:cNvSpPr/>
          <p:nvPr/>
        </p:nvSpPr>
        <p:spPr>
          <a:xfrm>
            <a:off x="1630363" y="2788423"/>
            <a:ext cx="857250" cy="436562"/>
          </a:xfrm>
          <a:prstGeom prst="roundRect">
            <a:avLst/>
          </a:prstGeom>
          <a:solidFill>
            <a:schemeClr val="accent5"/>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000" dirty="0" smtClean="0">
                <a:solidFill>
                  <a:srgbClr val="FFFFFF"/>
                </a:solidFill>
                <a:ea typeface="ＭＳ Ｐゴシック" charset="-128"/>
              </a:rPr>
              <a:t>Multi Address Select</a:t>
            </a:r>
            <a:endParaRPr lang="en-US" sz="1000" dirty="0">
              <a:solidFill>
                <a:srgbClr val="FFFFFF"/>
              </a:solidFill>
              <a:ea typeface="ＭＳ Ｐゴシック" charset="-128"/>
            </a:endParaRPr>
          </a:p>
        </p:txBody>
      </p:sp>
      <p:cxnSp>
        <p:nvCxnSpPr>
          <p:cNvPr id="146" name="Straight Arrow Connector 145"/>
          <p:cNvCxnSpPr>
            <a:stCxn id="142" idx="3"/>
            <a:endCxn id="143" idx="1"/>
          </p:cNvCxnSpPr>
          <p:nvPr/>
        </p:nvCxnSpPr>
        <p:spPr>
          <a:xfrm>
            <a:off x="3987954" y="3003352"/>
            <a:ext cx="237291"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7" name="Straight Arrow Connector 146"/>
          <p:cNvCxnSpPr>
            <a:stCxn id="142" idx="1"/>
            <a:endCxn id="144" idx="3"/>
          </p:cNvCxnSpPr>
          <p:nvPr/>
        </p:nvCxnSpPr>
        <p:spPr>
          <a:xfrm rot="10800000" flipV="1">
            <a:off x="2487614" y="3003352"/>
            <a:ext cx="245423" cy="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48" name="TextBox 151"/>
          <p:cNvSpPr txBox="1">
            <a:spLocks noChangeArrowheads="1"/>
          </p:cNvSpPr>
          <p:nvPr/>
        </p:nvSpPr>
        <p:spPr bwMode="auto">
          <a:xfrm>
            <a:off x="2538851" y="2785071"/>
            <a:ext cx="533400" cy="246063"/>
          </a:xfrm>
          <a:prstGeom prst="rect">
            <a:avLst/>
          </a:prstGeom>
          <a:noFill/>
          <a:ln w="9525">
            <a:noFill/>
            <a:miter lim="800000"/>
            <a:headEnd/>
            <a:tailEnd/>
          </a:ln>
        </p:spPr>
        <p:txBody>
          <a:bodyPr>
            <a:prstTxWarp prst="textNoShape">
              <a:avLst/>
            </a:prstTxWarp>
            <a:spAutoFit/>
          </a:bodyPr>
          <a:lstStyle/>
          <a:p>
            <a:r>
              <a:rPr lang="en-US" sz="1000"/>
              <a:t>No</a:t>
            </a:r>
          </a:p>
        </p:txBody>
      </p:sp>
      <p:sp>
        <p:nvSpPr>
          <p:cNvPr id="149" name="TextBox 151"/>
          <p:cNvSpPr txBox="1">
            <a:spLocks noChangeArrowheads="1"/>
          </p:cNvSpPr>
          <p:nvPr/>
        </p:nvSpPr>
        <p:spPr bwMode="auto">
          <a:xfrm>
            <a:off x="3841237" y="2788423"/>
            <a:ext cx="533400" cy="246063"/>
          </a:xfrm>
          <a:prstGeom prst="rect">
            <a:avLst/>
          </a:prstGeom>
          <a:noFill/>
          <a:ln w="9525">
            <a:noFill/>
            <a:miter lim="800000"/>
            <a:headEnd/>
            <a:tailEnd/>
          </a:ln>
        </p:spPr>
        <p:txBody>
          <a:bodyPr>
            <a:prstTxWarp prst="textNoShape">
              <a:avLst/>
            </a:prstTxWarp>
            <a:spAutoFit/>
          </a:bodyPr>
          <a:lstStyle/>
          <a:p>
            <a:r>
              <a:rPr lang="en-US" sz="1000" dirty="0"/>
              <a:t>No</a:t>
            </a:r>
          </a:p>
        </p:txBody>
      </p:sp>
      <p:cxnSp>
        <p:nvCxnSpPr>
          <p:cNvPr id="157" name="Shape 156"/>
          <p:cNvCxnSpPr>
            <a:stCxn id="143" idx="0"/>
            <a:endCxn id="61" idx="3"/>
          </p:cNvCxnSpPr>
          <p:nvPr/>
        </p:nvCxnSpPr>
        <p:spPr>
          <a:xfrm rot="16200000" flipV="1">
            <a:off x="3941523" y="2072723"/>
            <a:ext cx="563365" cy="861331"/>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1" name="Straight Arrow Connector 160"/>
          <p:cNvCxnSpPr>
            <a:stCxn id="61" idx="2"/>
            <a:endCxn id="142" idx="0"/>
          </p:cNvCxnSpPr>
          <p:nvPr/>
        </p:nvCxnSpPr>
        <p:spPr>
          <a:xfrm rot="5400000">
            <a:off x="3248797" y="2600898"/>
            <a:ext cx="237928" cy="145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6" name="Rounded Rectangle 165"/>
          <p:cNvSpPr/>
          <p:nvPr/>
        </p:nvSpPr>
        <p:spPr>
          <a:xfrm>
            <a:off x="7532147" y="5480053"/>
            <a:ext cx="1049866" cy="442913"/>
          </a:xfrm>
          <a:prstGeom prst="roundRect">
            <a:avLst/>
          </a:prstGeom>
          <a:solidFill>
            <a:schemeClr val="accent5"/>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000" dirty="0" smtClean="0">
                <a:solidFill>
                  <a:srgbClr val="FFFFFF"/>
                </a:solidFill>
                <a:ea typeface="ＭＳ Ｐゴシック" charset="-128"/>
              </a:rPr>
              <a:t>Call or Chat</a:t>
            </a:r>
            <a:endParaRPr lang="en-US" sz="1000" dirty="0">
              <a:solidFill>
                <a:srgbClr val="FFFFFF"/>
              </a:solidFill>
              <a:ea typeface="ＭＳ Ｐゴシック" charset="-128"/>
            </a:endParaRPr>
          </a:p>
        </p:txBody>
      </p:sp>
      <p:sp>
        <p:nvSpPr>
          <p:cNvPr id="168" name="TextBox 151"/>
          <p:cNvSpPr txBox="1">
            <a:spLocks noChangeArrowheads="1"/>
          </p:cNvSpPr>
          <p:nvPr/>
        </p:nvSpPr>
        <p:spPr bwMode="auto">
          <a:xfrm>
            <a:off x="7429501" y="5221290"/>
            <a:ext cx="1343012" cy="246221"/>
          </a:xfrm>
          <a:prstGeom prst="rect">
            <a:avLst/>
          </a:prstGeom>
          <a:noFill/>
          <a:ln w="9525">
            <a:noFill/>
            <a:miter lim="800000"/>
            <a:headEnd/>
            <a:tailEnd/>
          </a:ln>
        </p:spPr>
        <p:txBody>
          <a:bodyPr wrap="square">
            <a:prstTxWarp prst="textNoShape">
              <a:avLst/>
            </a:prstTxWarp>
            <a:spAutoFit/>
          </a:bodyPr>
          <a:lstStyle/>
          <a:p>
            <a:r>
              <a:rPr lang="en-US" sz="1000" b="1" dirty="0" smtClean="0"/>
              <a:t>Persistent Support</a:t>
            </a:r>
            <a:endParaRPr lang="en-US" sz="1000" b="1" dirty="0"/>
          </a:p>
        </p:txBody>
      </p:sp>
      <p:cxnSp>
        <p:nvCxnSpPr>
          <p:cNvPr id="175" name="Straight Arrow Connector 174"/>
          <p:cNvCxnSpPr>
            <a:stCxn id="43" idx="3"/>
            <a:endCxn id="60" idx="1"/>
          </p:cNvCxnSpPr>
          <p:nvPr/>
        </p:nvCxnSpPr>
        <p:spPr>
          <a:xfrm flipV="1">
            <a:off x="2452688" y="1436192"/>
            <a:ext cx="503237" cy="347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8" name="Flowchart: Predefined Process 47"/>
          <p:cNvSpPr/>
          <p:nvPr/>
        </p:nvSpPr>
        <p:spPr>
          <a:xfrm>
            <a:off x="2965976" y="3569525"/>
            <a:ext cx="809625" cy="357188"/>
          </a:xfrm>
          <a:prstGeom prst="flowChartPredefinedProcess">
            <a:avLst/>
          </a:prstGeom>
        </p:spPr>
        <p:style>
          <a:lnRef idx="2">
            <a:schemeClr val="accent5">
              <a:shade val="50000"/>
            </a:schemeClr>
          </a:lnRef>
          <a:fillRef idx="1">
            <a:schemeClr val="accent5"/>
          </a:fillRef>
          <a:effectRef idx="0">
            <a:schemeClr val="accent5"/>
          </a:effectRef>
          <a:fontRef idx="minor">
            <a:schemeClr val="lt1"/>
          </a:fontRef>
        </p:style>
        <p:txBody>
          <a:bodyPr anchor="ctr">
            <a:prstTxWarp prst="textNoShape">
              <a:avLst/>
            </a:prstTxWarp>
          </a:bodyPr>
          <a:lstStyle/>
          <a:p>
            <a:pPr algn="ctr">
              <a:defRPr/>
            </a:pPr>
            <a:r>
              <a:rPr lang="en-US" sz="1000" dirty="0"/>
              <a:t>Credit Check</a:t>
            </a:r>
          </a:p>
        </p:txBody>
      </p:sp>
      <p:cxnSp>
        <p:nvCxnSpPr>
          <p:cNvPr id="4" name="Elbow Connector 3"/>
          <p:cNvCxnSpPr>
            <a:stCxn id="144" idx="2"/>
            <a:endCxn id="48" idx="1"/>
          </p:cNvCxnSpPr>
          <p:nvPr/>
        </p:nvCxnSpPr>
        <p:spPr>
          <a:xfrm rot="16200000" flipH="1">
            <a:off x="2250915" y="3033058"/>
            <a:ext cx="523134" cy="906988"/>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a:stCxn id="142" idx="2"/>
            <a:endCxn id="48" idx="0"/>
          </p:cNvCxnSpPr>
          <p:nvPr/>
        </p:nvCxnSpPr>
        <p:spPr>
          <a:xfrm>
            <a:off x="3360495" y="3279577"/>
            <a:ext cx="10294" cy="289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stCxn id="48" idx="2"/>
            <a:endCxn id="85" idx="0"/>
          </p:cNvCxnSpPr>
          <p:nvPr/>
        </p:nvCxnSpPr>
        <p:spPr>
          <a:xfrm flipH="1">
            <a:off x="3359944" y="3926713"/>
            <a:ext cx="10845" cy="1315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7" name="Rounded Rectangle 56"/>
          <p:cNvSpPr/>
          <p:nvPr/>
        </p:nvSpPr>
        <p:spPr>
          <a:xfrm>
            <a:off x="5226222" y="5433760"/>
            <a:ext cx="857250" cy="43656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sz="1000" dirty="0" smtClean="0">
                <a:solidFill>
                  <a:srgbClr val="FFFFFF"/>
                </a:solidFill>
                <a:ea typeface="ＭＳ Ｐゴシック" charset="-128"/>
              </a:rPr>
              <a:t>SS # or DL# </a:t>
            </a:r>
            <a:endParaRPr lang="en-US" sz="1000" dirty="0">
              <a:solidFill>
                <a:srgbClr val="FFFFFF"/>
              </a:solidFill>
              <a:ea typeface="ＭＳ Ｐゴシック" charset="-128"/>
            </a:endParaRPr>
          </a:p>
        </p:txBody>
      </p:sp>
      <p:cxnSp>
        <p:nvCxnSpPr>
          <p:cNvPr id="10" name="Straight Arrow Connector 9"/>
          <p:cNvCxnSpPr>
            <a:stCxn id="96" idx="2"/>
            <a:endCxn id="57" idx="0"/>
          </p:cNvCxnSpPr>
          <p:nvPr/>
        </p:nvCxnSpPr>
        <p:spPr>
          <a:xfrm>
            <a:off x="5646209" y="5353906"/>
            <a:ext cx="8638" cy="79854"/>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2" name="Elbow Connector 11"/>
          <p:cNvCxnSpPr>
            <a:stCxn id="57" idx="3"/>
            <a:endCxn id="48" idx="3"/>
          </p:cNvCxnSpPr>
          <p:nvPr/>
        </p:nvCxnSpPr>
        <p:spPr>
          <a:xfrm flipH="1" flipV="1">
            <a:off x="3775601" y="3748119"/>
            <a:ext cx="2307871" cy="1903923"/>
          </a:xfrm>
          <a:prstGeom prst="bentConnector3">
            <a:avLst>
              <a:gd name="adj1" fmla="val -9905"/>
            </a:avLst>
          </a:prstGeom>
          <a:ln>
            <a:tailEnd type="arrow"/>
          </a:ln>
        </p:spPr>
        <p:style>
          <a:lnRef idx="2">
            <a:schemeClr val="accent6"/>
          </a:lnRef>
          <a:fillRef idx="0">
            <a:schemeClr val="accent6"/>
          </a:fillRef>
          <a:effectRef idx="1">
            <a:schemeClr val="accent6"/>
          </a:effectRef>
          <a:fontRef idx="minor">
            <a:schemeClr val="tx1"/>
          </a:fontRef>
        </p:style>
      </p:cxnSp>
      <p:sp>
        <p:nvSpPr>
          <p:cNvPr id="62" name="Rounded Rectangle 61"/>
          <p:cNvSpPr/>
          <p:nvPr/>
        </p:nvSpPr>
        <p:spPr>
          <a:xfrm>
            <a:off x="4330683" y="5961696"/>
            <a:ext cx="857250" cy="4365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000" dirty="0" smtClean="0">
                <a:solidFill>
                  <a:srgbClr val="FFFFFF"/>
                </a:solidFill>
                <a:ea typeface="ＭＳ Ｐゴシック" charset="-128"/>
              </a:rPr>
              <a:t>Want more options?</a:t>
            </a:r>
            <a:endParaRPr lang="en-US" sz="1000" dirty="0">
              <a:solidFill>
                <a:srgbClr val="FFFFFF"/>
              </a:solidFill>
              <a:ea typeface="ＭＳ Ｐゴシック"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51" name="Rectangle 50"/>
          <p:cNvSpPr/>
          <p:nvPr/>
        </p:nvSpPr>
        <p:spPr>
          <a:xfrm>
            <a:off x="5728014" y="2624137"/>
            <a:ext cx="1283934" cy="281564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18" name="Title 1"/>
          <p:cNvSpPr>
            <a:spLocks noGrp="1"/>
          </p:cNvSpPr>
          <p:nvPr>
            <p:ph type="title"/>
          </p:nvPr>
        </p:nvSpPr>
        <p:spPr bwMode="auto">
          <a:xfrm>
            <a:off x="822491" y="571917"/>
            <a:ext cx="8131175" cy="430213"/>
          </a:xfrm>
          <a:noFill/>
          <a:ln>
            <a:miter lim="800000"/>
            <a:headEnd/>
            <a:tailEnd/>
          </a:ln>
        </p:spPr>
        <p:txBody>
          <a:bodyPr wrap="square" lIns="91440" tIns="45720" rIns="91440" bIns="45720" numCol="1" compatLnSpc="1">
            <a:prstTxWarp prst="textNoShape">
              <a:avLst/>
            </a:prstTxWarp>
          </a:bodyPr>
          <a:lstStyle/>
          <a:p>
            <a:pPr eaLnBrk="1" hangingPunct="1"/>
            <a:r>
              <a:rPr lang="en-US" dirty="0" smtClean="0">
                <a:latin typeface="Arial" charset="0"/>
                <a:ea typeface="Arial" charset="0"/>
                <a:cs typeface="Arial" charset="0"/>
              </a:rPr>
              <a:t>“Enroll” </a:t>
            </a:r>
            <a:r>
              <a:rPr lang="en-US" dirty="0">
                <a:latin typeface="Arial" charset="0"/>
                <a:ea typeface="Arial" charset="0"/>
                <a:cs typeface="Arial" charset="0"/>
              </a:rPr>
              <a:t>User Flow</a:t>
            </a:r>
            <a:endParaRPr lang="en-US" i="1" dirty="0">
              <a:solidFill>
                <a:srgbClr val="F79646"/>
              </a:solidFill>
              <a:latin typeface="Arial" charset="0"/>
              <a:ea typeface="Arial" charset="0"/>
              <a:cs typeface="Arial" charset="0"/>
            </a:endParaRPr>
          </a:p>
        </p:txBody>
      </p:sp>
      <p:sp>
        <p:nvSpPr>
          <p:cNvPr id="9219" name="Slide Number Placeholder 4"/>
          <p:cNvSpPr>
            <a:spLocks noGrp="1"/>
          </p:cNvSpPr>
          <p:nvPr>
            <p:ph type="sldNum" sz="quarter" idx="13"/>
          </p:nvPr>
        </p:nvSpPr>
        <p:spPr bwMode="auto">
          <a:xfrm>
            <a:off x="0" y="6492875"/>
            <a:ext cx="9144000" cy="365125"/>
          </a:xfrm>
          <a:noFill/>
          <a:ln>
            <a:miter lim="800000"/>
            <a:headEnd/>
            <a:tailEnd/>
          </a:ln>
        </p:spPr>
        <p:txBody>
          <a:bodyPr/>
          <a:lstStyle/>
          <a:p>
            <a:fld id="{03918608-4541-6C43-BD5B-02A6B23AD5BD}" type="slidenum">
              <a:rPr lang="en-US"/>
              <a:pPr/>
              <a:t>9</a:t>
            </a:fld>
            <a:endParaRPr lang="en-US"/>
          </a:p>
        </p:txBody>
      </p:sp>
      <p:sp>
        <p:nvSpPr>
          <p:cNvPr id="75" name="Rounded Rectangle 74"/>
          <p:cNvSpPr/>
          <p:nvPr/>
        </p:nvSpPr>
        <p:spPr>
          <a:xfrm>
            <a:off x="1658321" y="1330325"/>
            <a:ext cx="962053" cy="47466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000" dirty="0">
                <a:solidFill>
                  <a:srgbClr val="FFFFFF"/>
                </a:solidFill>
                <a:ea typeface="ＭＳ Ｐゴシック" charset="-128"/>
              </a:rPr>
              <a:t>Customer Info</a:t>
            </a:r>
          </a:p>
        </p:txBody>
      </p:sp>
      <p:sp>
        <p:nvSpPr>
          <p:cNvPr id="79" name="Rounded Rectangle 78"/>
          <p:cNvSpPr/>
          <p:nvPr/>
        </p:nvSpPr>
        <p:spPr>
          <a:xfrm>
            <a:off x="541932" y="1328738"/>
            <a:ext cx="939800" cy="4746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000" dirty="0" smtClean="0">
                <a:solidFill>
                  <a:srgbClr val="FFFFFF"/>
                </a:solidFill>
                <a:ea typeface="ＭＳ Ｐゴシック" charset="-128"/>
              </a:rPr>
              <a:t>Address Info (Prefilled)</a:t>
            </a:r>
            <a:endParaRPr lang="en-US" sz="1000" dirty="0">
              <a:solidFill>
                <a:srgbClr val="FFFFFF"/>
              </a:solidFill>
              <a:ea typeface="ＭＳ Ｐゴシック" charset="-128"/>
            </a:endParaRPr>
          </a:p>
        </p:txBody>
      </p:sp>
      <p:sp>
        <p:nvSpPr>
          <p:cNvPr id="97" name="Rounded Rectangle 96"/>
          <p:cNvSpPr/>
          <p:nvPr/>
        </p:nvSpPr>
        <p:spPr>
          <a:xfrm>
            <a:off x="5859794" y="2733216"/>
            <a:ext cx="974725" cy="68262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000" dirty="0"/>
              <a:t>Billing Services Selection</a:t>
            </a:r>
          </a:p>
        </p:txBody>
      </p:sp>
      <p:sp>
        <p:nvSpPr>
          <p:cNvPr id="98" name="Rounded Rectangle 97"/>
          <p:cNvSpPr/>
          <p:nvPr/>
        </p:nvSpPr>
        <p:spPr>
          <a:xfrm>
            <a:off x="3407786" y="2750038"/>
            <a:ext cx="939800" cy="682625"/>
          </a:xfrm>
          <a:prstGeom prst="roundRect">
            <a:avLst/>
          </a:prstGeom>
          <a:ln>
            <a:prstDash val="dash"/>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000" dirty="0"/>
              <a:t>Deposit Collection Form</a:t>
            </a:r>
          </a:p>
        </p:txBody>
      </p:sp>
      <p:sp>
        <p:nvSpPr>
          <p:cNvPr id="99" name="Trapezoid 98"/>
          <p:cNvSpPr/>
          <p:nvPr/>
        </p:nvSpPr>
        <p:spPr>
          <a:xfrm>
            <a:off x="4542717" y="2750038"/>
            <a:ext cx="939800" cy="682625"/>
          </a:xfrm>
          <a:prstGeom prst="trapezoid">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000" dirty="0"/>
              <a:t>Process Order</a:t>
            </a:r>
          </a:p>
        </p:txBody>
      </p:sp>
      <p:sp>
        <p:nvSpPr>
          <p:cNvPr id="45" name="Rounded Rectangle 44"/>
          <p:cNvSpPr/>
          <p:nvPr/>
        </p:nvSpPr>
        <p:spPr>
          <a:xfrm>
            <a:off x="5651195" y="1227291"/>
            <a:ext cx="776898" cy="68262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000" dirty="0" smtClean="0"/>
              <a:t>Show Deposit Amount</a:t>
            </a:r>
            <a:endParaRPr lang="en-US" sz="1000" dirty="0"/>
          </a:p>
        </p:txBody>
      </p:sp>
      <p:sp>
        <p:nvSpPr>
          <p:cNvPr id="46" name="Rounded Rectangle 45"/>
          <p:cNvSpPr/>
          <p:nvPr/>
        </p:nvSpPr>
        <p:spPr>
          <a:xfrm>
            <a:off x="5859794" y="3608545"/>
            <a:ext cx="974725" cy="68262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000" dirty="0"/>
              <a:t>Contact Preferences</a:t>
            </a:r>
          </a:p>
        </p:txBody>
      </p:sp>
      <p:sp>
        <p:nvSpPr>
          <p:cNvPr id="47" name="Rounded Rectangle 46"/>
          <p:cNvSpPr/>
          <p:nvPr/>
        </p:nvSpPr>
        <p:spPr>
          <a:xfrm>
            <a:off x="5859794" y="4443570"/>
            <a:ext cx="974725" cy="68262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000" dirty="0"/>
              <a:t>My Account Registration</a:t>
            </a:r>
          </a:p>
        </p:txBody>
      </p:sp>
      <p:sp>
        <p:nvSpPr>
          <p:cNvPr id="63" name="Rounded Rectangle 62"/>
          <p:cNvSpPr/>
          <p:nvPr/>
        </p:nvSpPr>
        <p:spPr>
          <a:xfrm>
            <a:off x="7143728" y="4443570"/>
            <a:ext cx="974725" cy="68262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000" dirty="0"/>
              <a:t>Enroll Confirmation &amp; Summary</a:t>
            </a:r>
          </a:p>
        </p:txBody>
      </p:sp>
      <p:cxnSp>
        <p:nvCxnSpPr>
          <p:cNvPr id="24" name="Straight Arrow Connector 23"/>
          <p:cNvCxnSpPr>
            <a:cxnSpLocks noChangeShapeType="1"/>
            <a:stCxn id="47" idx="3"/>
            <a:endCxn id="63" idx="1"/>
          </p:cNvCxnSpPr>
          <p:nvPr/>
        </p:nvCxnSpPr>
        <p:spPr bwMode="auto">
          <a:xfrm>
            <a:off x="6834519" y="4784883"/>
            <a:ext cx="309209" cy="0"/>
          </a:xfrm>
          <a:prstGeom prst="straightConnector1">
            <a:avLst/>
          </a:prstGeom>
          <a:noFill/>
          <a:ln w="25400">
            <a:solidFill>
              <a:schemeClr val="accent1"/>
            </a:solidFill>
            <a:round/>
            <a:headEnd/>
            <a:tailEnd type="arrow" w="med" len="med"/>
          </a:ln>
          <a:effectLst>
            <a:outerShdw blurRad="40000" dist="20000" dir="5400000" rotWithShape="0">
              <a:srgbClr val="000000">
                <a:alpha val="37999"/>
              </a:srgbClr>
            </a:outerShdw>
          </a:effectLst>
        </p:spPr>
      </p:cxnSp>
      <p:sp>
        <p:nvSpPr>
          <p:cNvPr id="25" name="Line Callout 1 (Accent Bar) 24"/>
          <p:cNvSpPr/>
          <p:nvPr/>
        </p:nvSpPr>
        <p:spPr>
          <a:xfrm>
            <a:off x="7309181" y="2389345"/>
            <a:ext cx="1222375" cy="742950"/>
          </a:xfrm>
          <a:prstGeom prst="accentCallout1">
            <a:avLst>
              <a:gd name="adj1" fmla="val 77533"/>
              <a:gd name="adj2" fmla="val -8334"/>
              <a:gd name="adj3" fmla="val 112500"/>
              <a:gd name="adj4" fmla="val -38333"/>
            </a:avLst>
          </a:prstGeom>
          <a:solidFill>
            <a:schemeClr val="accent5">
              <a:lumMod val="40000"/>
              <a:lumOff val="6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prstTxWarp prst="textNoShape">
              <a:avLst/>
            </a:prstTxWarp>
          </a:bodyPr>
          <a:lstStyle/>
          <a:p>
            <a:pPr>
              <a:defRPr/>
            </a:pPr>
            <a:r>
              <a:rPr lang="en-US" sz="1000" dirty="0">
                <a:solidFill>
                  <a:schemeClr val="tx1"/>
                </a:solidFill>
              </a:rPr>
              <a:t>Paperless Billing</a:t>
            </a:r>
          </a:p>
          <a:p>
            <a:pPr>
              <a:defRPr/>
            </a:pPr>
            <a:r>
              <a:rPr lang="en-US" sz="1000" dirty="0">
                <a:solidFill>
                  <a:schemeClr val="tx1"/>
                </a:solidFill>
              </a:rPr>
              <a:t>Budget Billing</a:t>
            </a:r>
          </a:p>
          <a:p>
            <a:pPr>
              <a:defRPr/>
            </a:pPr>
            <a:r>
              <a:rPr lang="en-US" sz="1000" dirty="0">
                <a:solidFill>
                  <a:schemeClr val="tx1"/>
                </a:solidFill>
              </a:rPr>
              <a:t>Spanish Billing</a:t>
            </a:r>
          </a:p>
          <a:p>
            <a:pPr>
              <a:defRPr/>
            </a:pPr>
            <a:r>
              <a:rPr lang="en-US" sz="1000" dirty="0">
                <a:solidFill>
                  <a:schemeClr val="tx1"/>
                </a:solidFill>
              </a:rPr>
              <a:t>Recurring Payments</a:t>
            </a:r>
          </a:p>
        </p:txBody>
      </p:sp>
      <p:sp>
        <p:nvSpPr>
          <p:cNvPr id="67" name="Line Callout 1 (Accent Bar) 66"/>
          <p:cNvSpPr/>
          <p:nvPr/>
        </p:nvSpPr>
        <p:spPr>
          <a:xfrm>
            <a:off x="7309181" y="3470433"/>
            <a:ext cx="1222375" cy="441325"/>
          </a:xfrm>
          <a:prstGeom prst="accentCallout1">
            <a:avLst/>
          </a:prstGeom>
          <a:solidFill>
            <a:schemeClr val="accent5">
              <a:lumMod val="40000"/>
              <a:lumOff val="6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prstTxWarp prst="textNoShape">
              <a:avLst/>
            </a:prstTxWarp>
          </a:bodyPr>
          <a:lstStyle/>
          <a:p>
            <a:pPr>
              <a:defRPr/>
            </a:pPr>
            <a:r>
              <a:rPr lang="en-US" sz="1000" dirty="0">
                <a:solidFill>
                  <a:schemeClr val="tx1"/>
                </a:solidFill>
              </a:rPr>
              <a:t>Mail</a:t>
            </a:r>
          </a:p>
          <a:p>
            <a:pPr>
              <a:defRPr/>
            </a:pPr>
            <a:r>
              <a:rPr lang="en-US" sz="1000" dirty="0">
                <a:solidFill>
                  <a:schemeClr val="tx1"/>
                </a:solidFill>
              </a:rPr>
              <a:t>Email</a:t>
            </a:r>
          </a:p>
          <a:p>
            <a:pPr>
              <a:defRPr/>
            </a:pPr>
            <a:r>
              <a:rPr lang="en-US" sz="1000" dirty="0">
                <a:solidFill>
                  <a:schemeClr val="tx1"/>
                </a:solidFill>
              </a:rPr>
              <a:t>SMS</a:t>
            </a:r>
          </a:p>
        </p:txBody>
      </p:sp>
      <p:sp>
        <p:nvSpPr>
          <p:cNvPr id="33" name="Flowchart: Decision 32"/>
          <p:cNvSpPr>
            <a:spLocks noChangeArrowheads="1"/>
          </p:cNvSpPr>
          <p:nvPr/>
        </p:nvSpPr>
        <p:spPr bwMode="auto">
          <a:xfrm>
            <a:off x="6610777" y="1240939"/>
            <a:ext cx="1330325" cy="658812"/>
          </a:xfrm>
          <a:prstGeom prst="flowChartDecision">
            <a:avLst/>
          </a:prstGeom>
          <a:solidFill>
            <a:srgbClr val="4BACC6"/>
          </a:solidFill>
          <a:ln w="9525">
            <a:solidFill>
              <a:schemeClr val="tx2"/>
            </a:solidFill>
            <a:miter lim="800000"/>
            <a:headEnd/>
            <a:tailEnd/>
          </a:ln>
          <a:effectLst>
            <a:outerShdw blurRad="40000" dist="23000" dir="5400000" rotWithShape="0">
              <a:srgbClr val="000000">
                <a:alpha val="34998"/>
              </a:srgbClr>
            </a:outerShdw>
          </a:effectLst>
        </p:spPr>
        <p:txBody>
          <a:bodyPr anchor="ctr">
            <a:prstTxWarp prst="textNoShape">
              <a:avLst/>
            </a:prstTxWarp>
          </a:bodyPr>
          <a:lstStyle/>
          <a:p>
            <a:pPr algn="ctr">
              <a:defRPr/>
            </a:pPr>
            <a:r>
              <a:rPr lang="en-US" sz="1000" dirty="0" smtClean="0">
                <a:solidFill>
                  <a:schemeClr val="lt1"/>
                </a:solidFill>
                <a:latin typeface="+mn-lt"/>
                <a:ea typeface="+mn-ea"/>
                <a:cs typeface="+mn-cs"/>
              </a:rPr>
              <a:t>Lower Deposit Available?</a:t>
            </a:r>
            <a:endParaRPr lang="en-US" sz="1000" dirty="0">
              <a:solidFill>
                <a:schemeClr val="lt1"/>
              </a:solidFill>
              <a:latin typeface="+mn-lt"/>
              <a:ea typeface="+mn-ea"/>
              <a:cs typeface="+mn-cs"/>
            </a:endParaRPr>
          </a:p>
        </p:txBody>
      </p:sp>
      <p:cxnSp>
        <p:nvCxnSpPr>
          <p:cNvPr id="30" name="Straight Arrow Connector 29"/>
          <p:cNvCxnSpPr>
            <a:stCxn id="99" idx="3"/>
            <a:endCxn id="97" idx="1"/>
          </p:cNvCxnSpPr>
          <p:nvPr/>
        </p:nvCxnSpPr>
        <p:spPr>
          <a:xfrm flipV="1">
            <a:off x="5397189" y="3074529"/>
            <a:ext cx="462605" cy="1682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216" name="Straight Arrow Connector 9215"/>
          <p:cNvCxnSpPr>
            <a:stCxn id="97" idx="2"/>
            <a:endCxn id="46" idx="0"/>
          </p:cNvCxnSpPr>
          <p:nvPr/>
        </p:nvCxnSpPr>
        <p:spPr>
          <a:xfrm>
            <a:off x="6347157" y="3415841"/>
            <a:ext cx="0" cy="1927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220" name="Straight Arrow Connector 9219"/>
          <p:cNvCxnSpPr>
            <a:stCxn id="46" idx="2"/>
            <a:endCxn id="47" idx="0"/>
          </p:cNvCxnSpPr>
          <p:nvPr/>
        </p:nvCxnSpPr>
        <p:spPr>
          <a:xfrm>
            <a:off x="6347157" y="4291170"/>
            <a:ext cx="0" cy="152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5" name="Flowchart: Decision 32"/>
          <p:cNvSpPr>
            <a:spLocks noChangeArrowheads="1"/>
          </p:cNvSpPr>
          <p:nvPr/>
        </p:nvSpPr>
        <p:spPr bwMode="auto">
          <a:xfrm>
            <a:off x="341268" y="1965325"/>
            <a:ext cx="1330325" cy="658812"/>
          </a:xfrm>
          <a:prstGeom prst="flowChartDecision">
            <a:avLst/>
          </a:prstGeom>
          <a:solidFill>
            <a:srgbClr val="4BACC6"/>
          </a:solidFill>
          <a:ln w="9525">
            <a:solidFill>
              <a:schemeClr val="tx2"/>
            </a:solidFill>
            <a:miter lim="800000"/>
            <a:headEnd/>
            <a:tailEnd/>
          </a:ln>
          <a:effectLst>
            <a:outerShdw blurRad="40000" dist="23000" dir="5400000" rotWithShape="0">
              <a:srgbClr val="000000">
                <a:alpha val="34998"/>
              </a:srgbClr>
            </a:outerShdw>
          </a:effectLst>
        </p:spPr>
        <p:txBody>
          <a:bodyPr anchor="ctr">
            <a:prstTxWarp prst="textNoShape">
              <a:avLst/>
            </a:prstTxWarp>
          </a:bodyPr>
          <a:lstStyle/>
          <a:p>
            <a:pPr algn="ctr">
              <a:defRPr/>
            </a:pPr>
            <a:r>
              <a:rPr lang="en-US" sz="1000" dirty="0" smtClean="0">
                <a:solidFill>
                  <a:schemeClr val="lt1"/>
                </a:solidFill>
                <a:latin typeface="+mn-lt"/>
                <a:ea typeface="+mn-ea"/>
                <a:cs typeface="+mn-cs"/>
              </a:rPr>
              <a:t>Moving?</a:t>
            </a:r>
            <a:endParaRPr lang="en-US" sz="1000" dirty="0">
              <a:solidFill>
                <a:schemeClr val="lt1"/>
              </a:solidFill>
              <a:latin typeface="+mn-lt"/>
              <a:ea typeface="+mn-ea"/>
              <a:cs typeface="+mn-cs"/>
            </a:endParaRPr>
          </a:p>
        </p:txBody>
      </p:sp>
      <p:sp>
        <p:nvSpPr>
          <p:cNvPr id="36" name="Rounded Rectangle 35"/>
          <p:cNvSpPr/>
          <p:nvPr/>
        </p:nvSpPr>
        <p:spPr>
          <a:xfrm>
            <a:off x="541932" y="2820890"/>
            <a:ext cx="939800" cy="68262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000" dirty="0" smtClean="0"/>
              <a:t>Previous Service Address</a:t>
            </a:r>
            <a:endParaRPr lang="en-US" sz="1000" dirty="0"/>
          </a:p>
        </p:txBody>
      </p:sp>
      <p:cxnSp>
        <p:nvCxnSpPr>
          <p:cNvPr id="38" name="Straight Arrow Connector 37"/>
          <p:cNvCxnSpPr>
            <a:stCxn id="79" idx="2"/>
          </p:cNvCxnSpPr>
          <p:nvPr/>
        </p:nvCxnSpPr>
        <p:spPr>
          <a:xfrm>
            <a:off x="1011832" y="1803400"/>
            <a:ext cx="8247" cy="1619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a:endCxn id="36" idx="0"/>
          </p:cNvCxnSpPr>
          <p:nvPr/>
        </p:nvCxnSpPr>
        <p:spPr>
          <a:xfrm flipH="1">
            <a:off x="1011832" y="2624137"/>
            <a:ext cx="8247" cy="19675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2" name="Flowchart: Predefined Process 7175"/>
          <p:cNvSpPr/>
          <p:nvPr/>
        </p:nvSpPr>
        <p:spPr>
          <a:xfrm>
            <a:off x="4640815" y="1275829"/>
            <a:ext cx="809625" cy="622181"/>
          </a:xfrm>
          <a:prstGeom prst="flowChartPredefinedProcess">
            <a:avLst/>
          </a:prstGeom>
        </p:spPr>
        <p:style>
          <a:lnRef idx="2">
            <a:schemeClr val="accent5">
              <a:shade val="50000"/>
            </a:schemeClr>
          </a:lnRef>
          <a:fillRef idx="1">
            <a:schemeClr val="accent5"/>
          </a:fillRef>
          <a:effectRef idx="0">
            <a:schemeClr val="accent5"/>
          </a:effectRef>
          <a:fontRef idx="minor">
            <a:schemeClr val="lt1"/>
          </a:fontRef>
        </p:style>
        <p:txBody>
          <a:bodyPr anchor="ctr">
            <a:prstTxWarp prst="textNoShape">
              <a:avLst/>
            </a:prstTxWarp>
          </a:bodyPr>
          <a:lstStyle/>
          <a:p>
            <a:pPr algn="ctr">
              <a:defRPr/>
            </a:pPr>
            <a:r>
              <a:rPr lang="en-US" sz="1000" dirty="0"/>
              <a:t>Credit </a:t>
            </a:r>
            <a:r>
              <a:rPr lang="en-US" sz="1000" dirty="0" smtClean="0"/>
              <a:t>Check</a:t>
            </a:r>
            <a:endParaRPr lang="en-US" sz="1000" dirty="0"/>
          </a:p>
        </p:txBody>
      </p:sp>
      <p:sp>
        <p:nvSpPr>
          <p:cNvPr id="43" name="Flowchart: Decision 32"/>
          <p:cNvSpPr>
            <a:spLocks noChangeArrowheads="1"/>
          </p:cNvSpPr>
          <p:nvPr/>
        </p:nvSpPr>
        <p:spPr bwMode="auto">
          <a:xfrm>
            <a:off x="3290878" y="1252846"/>
            <a:ext cx="1148710" cy="658812"/>
          </a:xfrm>
          <a:prstGeom prst="flowChartDecision">
            <a:avLst/>
          </a:prstGeom>
          <a:solidFill>
            <a:srgbClr val="4BACC6"/>
          </a:solidFill>
          <a:ln w="9525">
            <a:solidFill>
              <a:schemeClr val="tx2"/>
            </a:solidFill>
            <a:miter lim="800000"/>
            <a:headEnd/>
            <a:tailEnd/>
          </a:ln>
          <a:effectLst>
            <a:outerShdw blurRad="40000" dist="23000" dir="5400000" rotWithShape="0">
              <a:srgbClr val="000000">
                <a:alpha val="34998"/>
              </a:srgbClr>
            </a:outerShdw>
          </a:effectLst>
        </p:spPr>
        <p:txBody>
          <a:bodyPr anchor="ctr">
            <a:prstTxWarp prst="textNoShape">
              <a:avLst/>
            </a:prstTxWarp>
          </a:bodyPr>
          <a:lstStyle/>
          <a:p>
            <a:pPr algn="ctr">
              <a:defRPr/>
            </a:pPr>
            <a:r>
              <a:rPr lang="en-US" sz="1000" dirty="0" smtClean="0">
                <a:solidFill>
                  <a:schemeClr val="lt1"/>
                </a:solidFill>
                <a:latin typeface="+mn-lt"/>
                <a:ea typeface="+mn-ea"/>
                <a:cs typeface="+mn-cs"/>
              </a:rPr>
              <a:t>Credit Check Run?</a:t>
            </a:r>
            <a:endParaRPr lang="en-US" sz="1000" dirty="0">
              <a:solidFill>
                <a:schemeClr val="lt1"/>
              </a:solidFill>
              <a:latin typeface="+mn-lt"/>
              <a:ea typeface="+mn-ea"/>
              <a:cs typeface="+mn-cs"/>
            </a:endParaRPr>
          </a:p>
        </p:txBody>
      </p:sp>
      <p:sp>
        <p:nvSpPr>
          <p:cNvPr id="37" name="Rounded Rectangle 36"/>
          <p:cNvSpPr/>
          <p:nvPr/>
        </p:nvSpPr>
        <p:spPr>
          <a:xfrm>
            <a:off x="8105865" y="1234885"/>
            <a:ext cx="778825" cy="68262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000" smtClean="0"/>
              <a:t>Show Alternate </a:t>
            </a:r>
            <a:r>
              <a:rPr lang="en-US" sz="1000" dirty="0" smtClean="0"/>
              <a:t>Plans</a:t>
            </a:r>
            <a:endParaRPr lang="en-US" sz="1000" dirty="0"/>
          </a:p>
        </p:txBody>
      </p:sp>
      <p:cxnSp>
        <p:nvCxnSpPr>
          <p:cNvPr id="6" name="Elbow Connector 5"/>
          <p:cNvCxnSpPr>
            <a:stCxn id="36" idx="3"/>
            <a:endCxn id="75" idx="2"/>
          </p:cNvCxnSpPr>
          <p:nvPr/>
        </p:nvCxnSpPr>
        <p:spPr>
          <a:xfrm flipV="1">
            <a:off x="1481732" y="1804988"/>
            <a:ext cx="657616" cy="1357215"/>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stCxn id="79" idx="3"/>
            <a:endCxn id="75" idx="1"/>
          </p:cNvCxnSpPr>
          <p:nvPr/>
        </p:nvCxnSpPr>
        <p:spPr>
          <a:xfrm>
            <a:off x="1481732" y="1566069"/>
            <a:ext cx="176589"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75" idx="3"/>
            <a:endCxn id="43" idx="1"/>
          </p:cNvCxnSpPr>
          <p:nvPr/>
        </p:nvCxnSpPr>
        <p:spPr>
          <a:xfrm>
            <a:off x="2620374" y="1567657"/>
            <a:ext cx="670504" cy="1459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43" idx="3"/>
            <a:endCxn id="42" idx="1"/>
          </p:cNvCxnSpPr>
          <p:nvPr/>
        </p:nvCxnSpPr>
        <p:spPr>
          <a:xfrm>
            <a:off x="4439588" y="1582252"/>
            <a:ext cx="201227" cy="46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endCxn id="98" idx="0"/>
          </p:cNvCxnSpPr>
          <p:nvPr/>
        </p:nvCxnSpPr>
        <p:spPr>
          <a:xfrm>
            <a:off x="3865233" y="1911658"/>
            <a:ext cx="12453" cy="83838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stCxn id="98" idx="3"/>
            <a:endCxn id="99" idx="1"/>
          </p:cNvCxnSpPr>
          <p:nvPr/>
        </p:nvCxnSpPr>
        <p:spPr>
          <a:xfrm>
            <a:off x="4347586" y="3091351"/>
            <a:ext cx="280459"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42" idx="3"/>
            <a:endCxn id="45" idx="1"/>
          </p:cNvCxnSpPr>
          <p:nvPr/>
        </p:nvCxnSpPr>
        <p:spPr>
          <a:xfrm flipV="1">
            <a:off x="5450440" y="1568604"/>
            <a:ext cx="200755" cy="1831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45" idx="3"/>
            <a:endCxn id="33" idx="1"/>
          </p:cNvCxnSpPr>
          <p:nvPr/>
        </p:nvCxnSpPr>
        <p:spPr>
          <a:xfrm>
            <a:off x="6428093" y="1568604"/>
            <a:ext cx="182684" cy="174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8" name="TextBox 150"/>
          <p:cNvSpPr txBox="1">
            <a:spLocks noChangeArrowheads="1"/>
          </p:cNvSpPr>
          <p:nvPr/>
        </p:nvSpPr>
        <p:spPr bwMode="auto">
          <a:xfrm>
            <a:off x="2881382" y="1953133"/>
            <a:ext cx="534987" cy="246062"/>
          </a:xfrm>
          <a:prstGeom prst="rect">
            <a:avLst/>
          </a:prstGeom>
          <a:noFill/>
          <a:ln w="9525">
            <a:noFill/>
            <a:miter lim="800000"/>
            <a:headEnd/>
            <a:tailEnd/>
          </a:ln>
        </p:spPr>
        <p:txBody>
          <a:bodyPr>
            <a:prstTxWarp prst="textNoShape">
              <a:avLst/>
            </a:prstTxWarp>
            <a:spAutoFit/>
          </a:bodyPr>
          <a:lstStyle/>
          <a:p>
            <a:r>
              <a:rPr lang="en-US" sz="1000" dirty="0"/>
              <a:t>Yes</a:t>
            </a:r>
          </a:p>
        </p:txBody>
      </p:sp>
      <p:sp>
        <p:nvSpPr>
          <p:cNvPr id="69" name="TextBox 150"/>
          <p:cNvSpPr txBox="1">
            <a:spLocks noChangeArrowheads="1"/>
          </p:cNvSpPr>
          <p:nvPr/>
        </p:nvSpPr>
        <p:spPr bwMode="auto">
          <a:xfrm>
            <a:off x="4337999" y="1368153"/>
            <a:ext cx="534987" cy="246062"/>
          </a:xfrm>
          <a:prstGeom prst="rect">
            <a:avLst/>
          </a:prstGeom>
          <a:noFill/>
          <a:ln w="9525">
            <a:noFill/>
            <a:miter lim="800000"/>
            <a:headEnd/>
            <a:tailEnd/>
          </a:ln>
        </p:spPr>
        <p:txBody>
          <a:bodyPr>
            <a:prstTxWarp prst="textNoShape">
              <a:avLst/>
            </a:prstTxWarp>
            <a:spAutoFit/>
          </a:bodyPr>
          <a:lstStyle/>
          <a:p>
            <a:r>
              <a:rPr lang="en-US" sz="1000" dirty="0" smtClean="0"/>
              <a:t>No</a:t>
            </a:r>
            <a:endParaRPr lang="en-US" sz="1000" dirty="0"/>
          </a:p>
        </p:txBody>
      </p:sp>
      <p:cxnSp>
        <p:nvCxnSpPr>
          <p:cNvPr id="9238" name="Straight Arrow Connector 9237"/>
          <p:cNvCxnSpPr>
            <a:stCxn id="33" idx="3"/>
          </p:cNvCxnSpPr>
          <p:nvPr/>
        </p:nvCxnSpPr>
        <p:spPr>
          <a:xfrm>
            <a:off x="7941102" y="1570345"/>
            <a:ext cx="17931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240" name="Elbow Connector 9239"/>
          <p:cNvCxnSpPr>
            <a:stCxn id="37" idx="2"/>
            <a:endCxn id="98" idx="0"/>
          </p:cNvCxnSpPr>
          <p:nvPr/>
        </p:nvCxnSpPr>
        <p:spPr>
          <a:xfrm rot="5400000">
            <a:off x="5770218" y="24978"/>
            <a:ext cx="832528" cy="4617592"/>
          </a:xfrm>
          <a:prstGeom prst="bentConnector3">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244" name="Elbow Connector 9243"/>
          <p:cNvCxnSpPr>
            <a:stCxn id="33" idx="2"/>
            <a:endCxn id="98" idx="0"/>
          </p:cNvCxnSpPr>
          <p:nvPr/>
        </p:nvCxnSpPr>
        <p:spPr>
          <a:xfrm rot="5400000">
            <a:off x="5151670" y="625767"/>
            <a:ext cx="850287" cy="3398254"/>
          </a:xfrm>
          <a:prstGeom prst="bentConnector3">
            <a:avLst/>
          </a:prstGeom>
          <a:ln>
            <a:tailEnd type="arrow"/>
          </a:ln>
        </p:spPr>
        <p:style>
          <a:lnRef idx="2">
            <a:schemeClr val="accent1"/>
          </a:lnRef>
          <a:fillRef idx="0">
            <a:schemeClr val="accent1"/>
          </a:fillRef>
          <a:effectRef idx="1">
            <a:schemeClr val="accent1"/>
          </a:effectRef>
          <a:fontRef idx="minor">
            <a:schemeClr val="tx1"/>
          </a:fontRef>
        </p:style>
      </p:cxnSp>
      <p:sp>
        <p:nvSpPr>
          <p:cNvPr id="83" name="TextBox 150"/>
          <p:cNvSpPr txBox="1">
            <a:spLocks noChangeArrowheads="1"/>
          </p:cNvSpPr>
          <p:nvPr/>
        </p:nvSpPr>
        <p:spPr bwMode="auto">
          <a:xfrm>
            <a:off x="7234995" y="1902713"/>
            <a:ext cx="534987" cy="246062"/>
          </a:xfrm>
          <a:prstGeom prst="rect">
            <a:avLst/>
          </a:prstGeom>
          <a:noFill/>
          <a:ln w="9525">
            <a:noFill/>
            <a:miter lim="800000"/>
            <a:headEnd/>
            <a:tailEnd/>
          </a:ln>
        </p:spPr>
        <p:txBody>
          <a:bodyPr>
            <a:prstTxWarp prst="textNoShape">
              <a:avLst/>
            </a:prstTxWarp>
            <a:spAutoFit/>
          </a:bodyPr>
          <a:lstStyle/>
          <a:p>
            <a:r>
              <a:rPr lang="en-US" sz="1000" dirty="0" smtClean="0"/>
              <a:t>No</a:t>
            </a:r>
            <a:endParaRPr lang="en-US" sz="1000" dirty="0"/>
          </a:p>
        </p:txBody>
      </p:sp>
      <p:sp>
        <p:nvSpPr>
          <p:cNvPr id="84" name="TextBox 150"/>
          <p:cNvSpPr txBox="1">
            <a:spLocks noChangeArrowheads="1"/>
          </p:cNvSpPr>
          <p:nvPr/>
        </p:nvSpPr>
        <p:spPr bwMode="auto">
          <a:xfrm>
            <a:off x="7722320" y="1327113"/>
            <a:ext cx="534987" cy="246062"/>
          </a:xfrm>
          <a:prstGeom prst="rect">
            <a:avLst/>
          </a:prstGeom>
          <a:noFill/>
          <a:ln w="9525">
            <a:noFill/>
            <a:miter lim="800000"/>
            <a:headEnd/>
            <a:tailEnd/>
          </a:ln>
        </p:spPr>
        <p:txBody>
          <a:bodyPr>
            <a:prstTxWarp prst="textNoShape">
              <a:avLst/>
            </a:prstTxWarp>
            <a:spAutoFit/>
          </a:bodyPr>
          <a:lstStyle/>
          <a:p>
            <a:r>
              <a:rPr lang="en-US" sz="1000" dirty="0"/>
              <a:t>Yes</a:t>
            </a:r>
          </a:p>
        </p:txBody>
      </p:sp>
      <p:sp>
        <p:nvSpPr>
          <p:cNvPr id="86" name="Line Callout 1 (Accent Bar) 85"/>
          <p:cNvSpPr/>
          <p:nvPr/>
        </p:nvSpPr>
        <p:spPr>
          <a:xfrm>
            <a:off x="2537687" y="1827721"/>
            <a:ext cx="805414" cy="1147491"/>
          </a:xfrm>
          <a:prstGeom prst="accentCallout1">
            <a:avLst>
              <a:gd name="adj1" fmla="val 18750"/>
              <a:gd name="adj2" fmla="val -8333"/>
              <a:gd name="adj3" fmla="val -1269"/>
              <a:gd name="adj4" fmla="val -19353"/>
            </a:avLst>
          </a:prstGeom>
          <a:solidFill>
            <a:schemeClr val="accent5">
              <a:lumMod val="40000"/>
              <a:lumOff val="6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prstTxWarp prst="textNoShape">
              <a:avLst/>
            </a:prstTxWarp>
          </a:bodyPr>
          <a:lstStyle/>
          <a:p>
            <a:pPr>
              <a:defRPr/>
            </a:pPr>
            <a:r>
              <a:rPr lang="en-US" sz="1000" dirty="0" smtClean="0">
                <a:solidFill>
                  <a:schemeClr val="tx1"/>
                </a:solidFill>
              </a:rPr>
              <a:t>Include DL# or SS# fields  if credit check not previously run</a:t>
            </a:r>
            <a:endParaRPr lang="en-US" sz="1000" dirty="0">
              <a:solidFill>
                <a:schemeClr val="tx1"/>
              </a:solidFill>
            </a:endParaRPr>
          </a:p>
        </p:txBody>
      </p:sp>
      <p:sp>
        <p:nvSpPr>
          <p:cNvPr id="90" name="TextBox 150"/>
          <p:cNvSpPr txBox="1">
            <a:spLocks noChangeArrowheads="1"/>
          </p:cNvSpPr>
          <p:nvPr/>
        </p:nvSpPr>
        <p:spPr bwMode="auto">
          <a:xfrm>
            <a:off x="3822713" y="1929119"/>
            <a:ext cx="534987" cy="246062"/>
          </a:xfrm>
          <a:prstGeom prst="rect">
            <a:avLst/>
          </a:prstGeom>
          <a:noFill/>
          <a:ln w="9525">
            <a:noFill/>
            <a:miter lim="800000"/>
            <a:headEnd/>
            <a:tailEnd/>
          </a:ln>
        </p:spPr>
        <p:txBody>
          <a:bodyPr>
            <a:prstTxWarp prst="textNoShape">
              <a:avLst/>
            </a:prstTxWarp>
            <a:spAutoFit/>
          </a:bodyPr>
          <a:lstStyle/>
          <a:p>
            <a:r>
              <a:rPr lang="en-US" sz="1000" dirty="0"/>
              <a:t>Yes</a:t>
            </a:r>
          </a:p>
        </p:txBody>
      </p:sp>
      <p:sp>
        <p:nvSpPr>
          <p:cNvPr id="48" name="Rounded Rectangle 47"/>
          <p:cNvSpPr/>
          <p:nvPr/>
        </p:nvSpPr>
        <p:spPr>
          <a:xfrm>
            <a:off x="7512819" y="5439785"/>
            <a:ext cx="1405466" cy="786554"/>
          </a:xfrm>
          <a:prstGeom prst="round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ounded Rectangle 48"/>
          <p:cNvSpPr/>
          <p:nvPr/>
        </p:nvSpPr>
        <p:spPr>
          <a:xfrm>
            <a:off x="7677919" y="5665581"/>
            <a:ext cx="1049866" cy="442913"/>
          </a:xfrm>
          <a:prstGeom prst="roundRect">
            <a:avLst/>
          </a:prstGeom>
          <a:solidFill>
            <a:schemeClr val="accent5"/>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000" dirty="0" smtClean="0">
                <a:solidFill>
                  <a:srgbClr val="FFFFFF"/>
                </a:solidFill>
                <a:ea typeface="ＭＳ Ｐゴシック" charset="-128"/>
              </a:rPr>
              <a:t>Call or Chat</a:t>
            </a:r>
            <a:endParaRPr lang="en-US" sz="1000" dirty="0">
              <a:solidFill>
                <a:srgbClr val="FFFFFF"/>
              </a:solidFill>
              <a:ea typeface="ＭＳ Ｐゴシック" charset="-128"/>
            </a:endParaRPr>
          </a:p>
        </p:txBody>
      </p:sp>
      <p:sp>
        <p:nvSpPr>
          <p:cNvPr id="50" name="TextBox 151"/>
          <p:cNvSpPr txBox="1">
            <a:spLocks noChangeArrowheads="1"/>
          </p:cNvSpPr>
          <p:nvPr/>
        </p:nvSpPr>
        <p:spPr bwMode="auto">
          <a:xfrm>
            <a:off x="7575273" y="5406818"/>
            <a:ext cx="1343012" cy="246221"/>
          </a:xfrm>
          <a:prstGeom prst="rect">
            <a:avLst/>
          </a:prstGeom>
          <a:noFill/>
          <a:ln w="9525">
            <a:noFill/>
            <a:miter lim="800000"/>
            <a:headEnd/>
            <a:tailEnd/>
          </a:ln>
        </p:spPr>
        <p:txBody>
          <a:bodyPr wrap="square">
            <a:prstTxWarp prst="textNoShape">
              <a:avLst/>
            </a:prstTxWarp>
            <a:spAutoFit/>
          </a:bodyPr>
          <a:lstStyle/>
          <a:p>
            <a:r>
              <a:rPr lang="en-US" sz="1000" b="1" dirty="0" smtClean="0"/>
              <a:t>Persistent Support</a:t>
            </a:r>
            <a:endParaRPr lang="en-US" sz="1000" b="1" dirty="0"/>
          </a:p>
        </p:txBody>
      </p:sp>
      <p:sp>
        <p:nvSpPr>
          <p:cNvPr id="52" name="Rectangle 51"/>
          <p:cNvSpPr/>
          <p:nvPr/>
        </p:nvSpPr>
        <p:spPr>
          <a:xfrm>
            <a:off x="1034016" y="5478710"/>
            <a:ext cx="225663" cy="21083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1217268" y="5463749"/>
            <a:ext cx="3108751" cy="246221"/>
          </a:xfrm>
          <a:prstGeom prst="rect">
            <a:avLst/>
          </a:prstGeom>
          <a:noFill/>
        </p:spPr>
        <p:txBody>
          <a:bodyPr wrap="square" rtlCol="0">
            <a:spAutoFit/>
          </a:bodyPr>
          <a:lstStyle/>
          <a:p>
            <a:r>
              <a:rPr lang="en-US" sz="1000" dirty="0" smtClean="0"/>
              <a:t>= Billing Services and Preferences in </a:t>
            </a:r>
            <a:r>
              <a:rPr lang="en-US" sz="1000" b="1" dirty="0" smtClean="0"/>
              <a:t>Phase 2</a:t>
            </a:r>
            <a:endParaRPr lang="en-US" sz="1000" b="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11984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26407</TotalTime>
  <Words>1020</Words>
  <Application>Microsoft Macintosh PowerPoint</Application>
  <PresentationFormat>On-screen Show (4:3)</PresentationFormat>
  <Paragraphs>218</Paragraphs>
  <Slides>9</Slides>
  <Notes>6</Notes>
  <HiddenSlides>0</HiddenSlides>
  <MMClips>0</MMClips>
  <ScaleCrop>false</ScaleCrop>
  <HeadingPairs>
    <vt:vector size="4" baseType="variant">
      <vt:variant>
        <vt:lpstr>Design Template</vt:lpstr>
      </vt:variant>
      <vt:variant>
        <vt:i4>2</vt:i4>
      </vt:variant>
      <vt:variant>
        <vt:lpstr>Slide Titles</vt:lpstr>
      </vt:variant>
      <vt:variant>
        <vt:i4>9</vt:i4>
      </vt:variant>
    </vt:vector>
  </HeadingPairs>
  <TitlesOfParts>
    <vt:vector size="11" baseType="lpstr">
      <vt:lpstr>Office Theme</vt:lpstr>
      <vt:lpstr>1_Office Theme</vt:lpstr>
      <vt:lpstr>Residential  Online Shopping &amp; Enrollment  User Flow</vt:lpstr>
      <vt:lpstr>Assumptions &amp; Definitions</vt:lpstr>
      <vt:lpstr>User Types: Residential</vt:lpstr>
      <vt:lpstr>User Needs vs. Business Needs</vt:lpstr>
      <vt:lpstr>Residential Shopping Paths</vt:lpstr>
      <vt:lpstr>Residential Shopping Path: Various Entry Points</vt:lpstr>
      <vt:lpstr>“Plans In Your Area” Details</vt:lpstr>
      <vt:lpstr>“Help Me Choose” Details</vt:lpstr>
      <vt:lpstr>“Enroll” User Flow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scott</dc:creator>
  <cp:lastModifiedBy>cmass</cp:lastModifiedBy>
  <cp:revision>427</cp:revision>
  <cp:lastPrinted>2011-01-26T18:30:32Z</cp:lastPrinted>
  <dcterms:created xsi:type="dcterms:W3CDTF">2011-09-29T20:12:31Z</dcterms:created>
  <dcterms:modified xsi:type="dcterms:W3CDTF">2011-09-29T20:24:01Z</dcterms:modified>
</cp:coreProperties>
</file>